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37"/>
  </p:notesMasterIdLst>
  <p:sldIdLst>
    <p:sldId id="256" r:id="rId2"/>
    <p:sldId id="403" r:id="rId3"/>
    <p:sldId id="762" r:id="rId4"/>
    <p:sldId id="471" r:id="rId5"/>
    <p:sldId id="763" r:id="rId6"/>
    <p:sldId id="579" r:id="rId7"/>
    <p:sldId id="563" r:id="rId8"/>
    <p:sldId id="629" r:id="rId9"/>
    <p:sldId id="757" r:id="rId10"/>
    <p:sldId id="664" r:id="rId11"/>
    <p:sldId id="564" r:id="rId12"/>
    <p:sldId id="565" r:id="rId13"/>
    <p:sldId id="740" r:id="rId14"/>
    <p:sldId id="741" r:id="rId15"/>
    <p:sldId id="499" r:id="rId16"/>
    <p:sldId id="508" r:id="rId17"/>
    <p:sldId id="520" r:id="rId18"/>
    <p:sldId id="584" r:id="rId19"/>
    <p:sldId id="703" r:id="rId20"/>
    <p:sldId id="825" r:id="rId21"/>
    <p:sldId id="671" r:id="rId22"/>
    <p:sldId id="870" r:id="rId23"/>
    <p:sldId id="569" r:id="rId24"/>
    <p:sldId id="708" r:id="rId25"/>
    <p:sldId id="872" r:id="rId26"/>
    <p:sldId id="871" r:id="rId27"/>
    <p:sldId id="662" r:id="rId28"/>
    <p:sldId id="578" r:id="rId29"/>
    <p:sldId id="510" r:id="rId30"/>
    <p:sldId id="663" r:id="rId31"/>
    <p:sldId id="549" r:id="rId32"/>
    <p:sldId id="577" r:id="rId33"/>
    <p:sldId id="572" r:id="rId34"/>
    <p:sldId id="598" r:id="rId35"/>
    <p:sldId id="826" r:id="rId36"/>
    <p:sldId id="551" r:id="rId37"/>
    <p:sldId id="869" r:id="rId38"/>
    <p:sldId id="690" r:id="rId39"/>
    <p:sldId id="518" r:id="rId40"/>
    <p:sldId id="587" r:id="rId41"/>
    <p:sldId id="591" r:id="rId42"/>
    <p:sldId id="590" r:id="rId43"/>
    <p:sldId id="588" r:id="rId44"/>
    <p:sldId id="589" r:id="rId45"/>
    <p:sldId id="764" r:id="rId46"/>
    <p:sldId id="770" r:id="rId47"/>
    <p:sldId id="771" r:id="rId48"/>
    <p:sldId id="597" r:id="rId49"/>
    <p:sldId id="765" r:id="rId50"/>
    <p:sldId id="766" r:id="rId51"/>
    <p:sldId id="720" r:id="rId52"/>
    <p:sldId id="553" r:id="rId53"/>
    <p:sldId id="896" r:id="rId54"/>
    <p:sldId id="875" r:id="rId55"/>
    <p:sldId id="784" r:id="rId56"/>
    <p:sldId id="730" r:id="rId57"/>
    <p:sldId id="786" r:id="rId58"/>
    <p:sldId id="787" r:id="rId59"/>
    <p:sldId id="785" r:id="rId60"/>
    <p:sldId id="930" r:id="rId61"/>
    <p:sldId id="788" r:id="rId62"/>
    <p:sldId id="514" r:id="rId63"/>
    <p:sldId id="602" r:id="rId64"/>
    <p:sldId id="876" r:id="rId65"/>
    <p:sldId id="877" r:id="rId66"/>
    <p:sldId id="603" r:id="rId67"/>
    <p:sldId id="897" r:id="rId68"/>
    <p:sldId id="878" r:id="rId69"/>
    <p:sldId id="932" r:id="rId70"/>
    <p:sldId id="898" r:id="rId71"/>
    <p:sldId id="931" r:id="rId72"/>
    <p:sldId id="879" r:id="rId73"/>
    <p:sldId id="881" r:id="rId74"/>
    <p:sldId id="885" r:id="rId75"/>
    <p:sldId id="886" r:id="rId76"/>
    <p:sldId id="882" r:id="rId77"/>
    <p:sldId id="883" r:id="rId78"/>
    <p:sldId id="888" r:id="rId79"/>
    <p:sldId id="887" r:id="rId80"/>
    <p:sldId id="889" r:id="rId81"/>
    <p:sldId id="744" r:id="rId82"/>
    <p:sldId id="724" r:id="rId83"/>
    <p:sldId id="894" r:id="rId84"/>
    <p:sldId id="890" r:id="rId85"/>
    <p:sldId id="891" r:id="rId86"/>
    <p:sldId id="895" r:id="rId87"/>
    <p:sldId id="619" r:id="rId88"/>
    <p:sldId id="698" r:id="rId89"/>
    <p:sldId id="699" r:id="rId90"/>
    <p:sldId id="900" r:id="rId91"/>
    <p:sldId id="899" r:id="rId92"/>
    <p:sldId id="775" r:id="rId93"/>
    <p:sldId id="805" r:id="rId94"/>
    <p:sldId id="806" r:id="rId95"/>
    <p:sldId id="901" r:id="rId96"/>
    <p:sldId id="902" r:id="rId97"/>
    <p:sldId id="903" r:id="rId98"/>
    <p:sldId id="907" r:id="rId99"/>
    <p:sldId id="904" r:id="rId100"/>
    <p:sldId id="905" r:id="rId101"/>
    <p:sldId id="908" r:id="rId102"/>
    <p:sldId id="909" r:id="rId103"/>
    <p:sldId id="910" r:id="rId104"/>
    <p:sldId id="934" r:id="rId105"/>
    <p:sldId id="911" r:id="rId106"/>
    <p:sldId id="935" r:id="rId107"/>
    <p:sldId id="912" r:id="rId108"/>
    <p:sldId id="936" r:id="rId109"/>
    <p:sldId id="913" r:id="rId110"/>
    <p:sldId id="914" r:id="rId111"/>
    <p:sldId id="915" r:id="rId112"/>
    <p:sldId id="916" r:id="rId113"/>
    <p:sldId id="917" r:id="rId114"/>
    <p:sldId id="918" r:id="rId115"/>
    <p:sldId id="919" r:id="rId116"/>
    <p:sldId id="920" r:id="rId117"/>
    <p:sldId id="921" r:id="rId118"/>
    <p:sldId id="778" r:id="rId119"/>
    <p:sldId id="938" r:id="rId120"/>
    <p:sldId id="937" r:id="rId121"/>
    <p:sldId id="923" r:id="rId122"/>
    <p:sldId id="939" r:id="rId123"/>
    <p:sldId id="924" r:id="rId124"/>
    <p:sldId id="940" r:id="rId125"/>
    <p:sldId id="927" r:id="rId126"/>
    <p:sldId id="928" r:id="rId127"/>
    <p:sldId id="941" r:id="rId128"/>
    <p:sldId id="929" r:id="rId129"/>
    <p:sldId id="942" r:id="rId130"/>
    <p:sldId id="874" r:id="rId131"/>
    <p:sldId id="943" r:id="rId132"/>
    <p:sldId id="944" r:id="rId133"/>
    <p:sldId id="945" r:id="rId134"/>
    <p:sldId id="946" r:id="rId135"/>
    <p:sldId id="550" r:id="rId136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762"/>
            <p14:sldId id="471"/>
            <p14:sldId id="763"/>
            <p14:sldId id="579"/>
            <p14:sldId id="563"/>
            <p14:sldId id="629"/>
            <p14:sldId id="757"/>
            <p14:sldId id="664"/>
            <p14:sldId id="564"/>
            <p14:sldId id="565"/>
            <p14:sldId id="740"/>
            <p14:sldId id="741"/>
            <p14:sldId id="499"/>
            <p14:sldId id="508"/>
            <p14:sldId id="520"/>
            <p14:sldId id="584"/>
            <p14:sldId id="703"/>
            <p14:sldId id="825"/>
            <p14:sldId id="671"/>
            <p14:sldId id="870"/>
            <p14:sldId id="569"/>
            <p14:sldId id="708"/>
            <p14:sldId id="872"/>
            <p14:sldId id="871"/>
            <p14:sldId id="662"/>
            <p14:sldId id="578"/>
            <p14:sldId id="510"/>
            <p14:sldId id="663"/>
            <p14:sldId id="549"/>
            <p14:sldId id="577"/>
            <p14:sldId id="572"/>
            <p14:sldId id="598"/>
            <p14:sldId id="826"/>
            <p14:sldId id="551"/>
            <p14:sldId id="869"/>
            <p14:sldId id="690"/>
            <p14:sldId id="518"/>
            <p14:sldId id="587"/>
            <p14:sldId id="591"/>
            <p14:sldId id="590"/>
            <p14:sldId id="588"/>
            <p14:sldId id="589"/>
            <p14:sldId id="764"/>
            <p14:sldId id="770"/>
            <p14:sldId id="771"/>
            <p14:sldId id="597"/>
            <p14:sldId id="765"/>
            <p14:sldId id="766"/>
            <p14:sldId id="720"/>
            <p14:sldId id="553"/>
            <p14:sldId id="896"/>
            <p14:sldId id="875"/>
            <p14:sldId id="784"/>
            <p14:sldId id="730"/>
            <p14:sldId id="786"/>
            <p14:sldId id="787"/>
            <p14:sldId id="785"/>
            <p14:sldId id="930"/>
            <p14:sldId id="788"/>
            <p14:sldId id="514"/>
            <p14:sldId id="602"/>
            <p14:sldId id="876"/>
            <p14:sldId id="877"/>
            <p14:sldId id="603"/>
            <p14:sldId id="897"/>
            <p14:sldId id="878"/>
            <p14:sldId id="932"/>
            <p14:sldId id="898"/>
            <p14:sldId id="931"/>
            <p14:sldId id="879"/>
            <p14:sldId id="881"/>
            <p14:sldId id="885"/>
            <p14:sldId id="886"/>
            <p14:sldId id="882"/>
            <p14:sldId id="883"/>
            <p14:sldId id="888"/>
            <p14:sldId id="887"/>
            <p14:sldId id="889"/>
            <p14:sldId id="744"/>
            <p14:sldId id="724"/>
            <p14:sldId id="894"/>
            <p14:sldId id="890"/>
            <p14:sldId id="891"/>
            <p14:sldId id="895"/>
            <p14:sldId id="619"/>
            <p14:sldId id="698"/>
            <p14:sldId id="699"/>
            <p14:sldId id="900"/>
            <p14:sldId id="899"/>
            <p14:sldId id="775"/>
            <p14:sldId id="805"/>
            <p14:sldId id="806"/>
            <p14:sldId id="901"/>
            <p14:sldId id="902"/>
            <p14:sldId id="903"/>
            <p14:sldId id="907"/>
            <p14:sldId id="904"/>
            <p14:sldId id="905"/>
            <p14:sldId id="908"/>
            <p14:sldId id="909"/>
            <p14:sldId id="910"/>
            <p14:sldId id="934"/>
            <p14:sldId id="911"/>
            <p14:sldId id="935"/>
            <p14:sldId id="912"/>
            <p14:sldId id="936"/>
            <p14:sldId id="913"/>
            <p14:sldId id="914"/>
            <p14:sldId id="915"/>
            <p14:sldId id="916"/>
            <p14:sldId id="917"/>
            <p14:sldId id="918"/>
            <p14:sldId id="919"/>
            <p14:sldId id="920"/>
            <p14:sldId id="921"/>
            <p14:sldId id="778"/>
            <p14:sldId id="938"/>
            <p14:sldId id="937"/>
            <p14:sldId id="923"/>
            <p14:sldId id="939"/>
            <p14:sldId id="924"/>
            <p14:sldId id="940"/>
            <p14:sldId id="927"/>
            <p14:sldId id="928"/>
            <p14:sldId id="941"/>
            <p14:sldId id="929"/>
            <p14:sldId id="942"/>
            <p14:sldId id="874"/>
            <p14:sldId id="943"/>
            <p14:sldId id="944"/>
            <p14:sldId id="945"/>
            <p14:sldId id="946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544F"/>
    <a:srgbClr val="EF7D1D"/>
    <a:srgbClr val="9E60B8"/>
    <a:srgbClr val="B58900"/>
    <a:srgbClr val="57B98F"/>
    <a:srgbClr val="D6A08C"/>
    <a:srgbClr val="41719C"/>
    <a:srgbClr val="025249"/>
    <a:srgbClr val="A86300"/>
    <a:srgbClr val="D4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18"/>
    <p:restoredTop sz="96853" autoAdjust="0"/>
  </p:normalViewPr>
  <p:slideViewPr>
    <p:cSldViewPr snapToGrid="0" snapToObjects="1">
      <p:cViewPr varScale="1">
        <p:scale>
          <a:sx n="105" d="100"/>
          <a:sy n="105" d="100"/>
        </p:scale>
        <p:origin x="1336" y="18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03.09.19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1582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968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20560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5779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2430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4162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5815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62781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50927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3595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95057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86744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1210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7947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3004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2223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235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5717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9195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6999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38530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54460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44904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10042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57544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63507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12417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7361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76499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030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83094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26375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91553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00534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68559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35529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7153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734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177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8212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264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risma/graphql-playground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apollographql.vscode-apollo" TargetMode="External"/><Relationship Id="rId2" Type="http://schemas.openxmlformats.org/officeDocument/2006/relationships/hyperlink" Target="https://plugins.jetbrains.com/plugin/8097-js-graphql" TargetMode="Externa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4000/" TargetMode="Externa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phql-java-kickstart/graphql-java-servlet" TargetMode="External"/><Relationship Id="rId2" Type="http://schemas.openxmlformats.org/officeDocument/2006/relationships/hyperlink" Target="https://github.com/graphql-java/graphql-java-spring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1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-11164" y="1429863"/>
            <a:ext cx="9905999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4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34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Herbstcampus Nürnberg | 3. September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2806574" y="5267270"/>
            <a:ext cx="6305122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nils.buzz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hc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-workshop</a:t>
            </a:r>
            <a:endParaRPr lang="de-DE" sz="320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DFE5924-40F8-674E-A39D-F345239AAF5F}"/>
              </a:ext>
            </a:extLst>
          </p:cNvPr>
          <p:cNvSpPr/>
          <p:nvPr/>
        </p:nvSpPr>
        <p:spPr>
          <a:xfrm>
            <a:off x="1948815" y="3639826"/>
            <a:ext cx="7151719" cy="52397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für Java-Anwendungen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447F9E9-D3FC-0B4A-B317-9E68216DEED3}"/>
              </a:ext>
            </a:extLst>
          </p:cNvPr>
          <p:cNvSpPr/>
          <p:nvPr/>
        </p:nvSpPr>
        <p:spPr>
          <a:xfrm>
            <a:off x="1948815" y="4163798"/>
            <a:ext cx="7151719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clone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nilshartmann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-java-workshop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Query...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2736502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278649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n+1-Problem plus </a:t>
            </a:r>
            <a:r>
              <a:rPr lang="de-DE" sz="2400" b="1" i="1" dirty="0">
                <a:solidFill>
                  <a:srgbClr val="EB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unnötiges, doppeltes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Laden von Daten (-&gt;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Console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 </a:t>
            </a:r>
            <a:r>
              <a:rPr lang="de-DE" sz="2400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😱😱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8260604-337C-164C-9423-3B2BEAF40EF5}"/>
              </a:ext>
            </a:extLst>
          </p:cNvPr>
          <p:cNvSpPr/>
          <p:nvPr/>
        </p:nvSpPr>
        <p:spPr>
          <a:xfrm>
            <a:off x="3429000" y="4365535"/>
            <a:ext cx="590319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U1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Nils Hartmann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"U2",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"Susi Mueller"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"U3",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"Klaus Schneider"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U1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Nils Hartmann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 }, 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"U4",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"Sue Taylor"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U1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Nils Hartmann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]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8F9FA3-23C1-4642-840B-E3B5B822BF75}"/>
              </a:ext>
            </a:extLst>
          </p:cNvPr>
          <p:cNvSpPr/>
          <p:nvPr/>
        </p:nvSpPr>
        <p:spPr>
          <a:xfrm>
            <a:off x="203199" y="436801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</a:t>
            </a:r>
          </a:p>
        </p:txBody>
      </p:sp>
    </p:spTree>
    <p:extLst>
      <p:ext uri="{BB962C8B-B14F-4D97-AF65-F5344CB8AC3E}">
        <p14:creationId xmlns:p14="http://schemas.microsoft.com/office/powerpoint/2010/main" val="207207232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Query... ...nächste Eskalation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3222429"/>
            <a:ext cx="83227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327242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12808387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Query... ...nächste Eskalation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7F5CCB8-23C1-C042-9321-EBECE87A2DAF}"/>
              </a:ext>
            </a:extLst>
          </p:cNvPr>
          <p:cNvSpPr/>
          <p:nvPr/>
        </p:nvSpPr>
        <p:spPr>
          <a:xfrm>
            <a:off x="1990061" y="5634545"/>
            <a:ext cx="72968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Noch mehr User =&gt; noch mehr Zugriffe aus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UserService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😱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Potentiell dieselben User wie beim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Owner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=&gt; noch mehr überflüssige Zugriffe 😫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Zwei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=&gt; Lösung nicht "lokal" in einem DF machbar 😵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-&gt;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console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!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6E2CBA79-EB47-574D-8E9F-D41C65E3933C}"/>
              </a:ext>
            </a:extLst>
          </p:cNvPr>
          <p:cNvCxnSpPr>
            <a:cxnSpLocks/>
          </p:cNvCxnSpPr>
          <p:nvPr/>
        </p:nvCxnSpPr>
        <p:spPr>
          <a:xfrm flipV="1">
            <a:off x="3131820" y="4389120"/>
            <a:ext cx="1725930" cy="124542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BB12E275-8DB1-314B-B6C2-3F0224AC590A}"/>
              </a:ext>
            </a:extLst>
          </p:cNvPr>
          <p:cNvSpPr/>
          <p:nvPr/>
        </p:nvSpPr>
        <p:spPr>
          <a:xfrm>
            <a:off x="3429001" y="183873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....;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9217041-EC89-3E4C-8234-6CC6AFCE4CFF}"/>
              </a:ext>
            </a:extLst>
          </p:cNvPr>
          <p:cNvSpPr/>
          <p:nvPr/>
        </p:nvSpPr>
        <p:spPr>
          <a:xfrm>
            <a:off x="3429000" y="3222429"/>
            <a:ext cx="83227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ED6E2F8-3BFE-364F-B49D-0E4CD0084BB1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C9B853C-25AE-B844-B9E2-8677EAA5B16D}"/>
              </a:ext>
            </a:extLst>
          </p:cNvPr>
          <p:cNvSpPr/>
          <p:nvPr/>
        </p:nvSpPr>
        <p:spPr>
          <a:xfrm>
            <a:off x="203200" y="327242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39742335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Fasst Aufrufe zusammen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cached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Konzept kommt ursprünglich aus der JavaScript Implementierung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Zusammenfassen von Aufrufen, um unnötige Aufrufe zu vermeiden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Funktionert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ebenfalls asynchron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Gelesene Daten werden (üblicherweise) für die Dauer eines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53851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3836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Fasst Aufrufe zusammen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cached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Konzept kommt ursprünglich aus der JavaScript Implementierung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Zusammenfassen von Aufrufen, um unnötige Aufrufe zu vermeiden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Funktionert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ebenfalls asynchron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Gelesene Daten werden (üblicherweise) für die Dauer eines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Laden von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eigentliche Laden der Daten wird in </a:t>
            </a:r>
            <a:r>
              <a:rPr lang="de-DE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verschoben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bei der Konfiguration des Schemas erzeugt und können in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89955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685077" y="3768864"/>
            <a:ext cx="832273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&lt;Optional&lt;User&gt;&gt;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&lt;List&lt;Optional&lt;User&gt;&gt;&gt;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List&lt;String&gt; </a:t>
            </a:r>
            <a:r>
              <a:rPr lang="de-DE" sz="1200" b="1" dirty="0" err="1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Für jeden Key wird der User geladen und zurückgegeben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keys.stream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2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::</a:t>
            </a:r>
            <a:r>
              <a:rPr lang="de-DE" sz="12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1: Laden von Daten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IDs aufgerufen, die aus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jede ID muss das gewünschte Objekt zurückgeliefert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eindeutige IDs an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 (keine doppelten)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15801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203201" y="3768864"/>
            <a:ext cx="956733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BatchLoaderWithContext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&lt;Optional&lt;User&gt;&gt;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BatchLoaderWithContext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&lt;List&lt;Optional&lt;User&gt;&gt;&gt;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BatchLoaderEnvironment</a:t>
            </a:r>
            <a:r>
              <a:rPr lang="de-DE" sz="11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1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ProjectMgmtGraphQLContext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env.getContext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1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UserService</a:t>
            </a:r>
            <a:r>
              <a:rPr lang="de-DE" sz="11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1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userService</a:t>
            </a:r>
            <a:r>
              <a:rPr lang="de-DE" sz="11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1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context.getUserService</a:t>
            </a:r>
            <a:r>
              <a:rPr lang="de-DE" sz="11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1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Für jeden Key wird der User geladen und zurückgegeben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-&gt;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keys.stream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::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getUser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);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1: Laden von Daten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BatchLoaderWithContext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bekommt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86576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1223222" y="3351440"/>
            <a:ext cx="8322733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wie bisher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Project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project.getOwnerId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kein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-Zugriff mehr, sondern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verwenden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&lt;String, User&gt;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env.getDataLoader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Analog für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assginee-Fetcher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im Project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174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2: Einbinden im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das Laden an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wartet mit dem Aufruf des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 lange wie möglich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bisdahin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gesammelt und zusammen an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58571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598911" y="2949468"/>
            <a:ext cx="870817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ProjectMgmtGraphQLContextBuilder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context.getDataLoaderRegistry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().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register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dataLoaders.userDataLoader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 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3: Registrieren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in einer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DataLoaderRegistry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registriert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DataLoaderRegistry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 beim Erzeugen des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befüllt werden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53646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839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Ergebnis: Aufrufe wurden reduziert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haben "nur" noch 1+Anzahl-eindeutiger-User-Zugriffe über ganzen Query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console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Weitere mögliche Verbesserungen: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 über Query-Grenze hinaus (je nach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Domaine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remote API das unterstützt, könnten Zugriffe noch weiter reduziert werden: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072303E-D9C3-0D48-A457-0B0061A02DDA}"/>
              </a:ext>
            </a:extLst>
          </p:cNvPr>
          <p:cNvSpPr/>
          <p:nvPr/>
        </p:nvSpPr>
        <p:spPr>
          <a:xfrm>
            <a:off x="1480397" y="4305845"/>
            <a:ext cx="83227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List&lt;String&gt; </a:t>
            </a:r>
            <a:r>
              <a:rPr lang="de-DE" sz="1200" b="1" dirty="0" err="1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</a:t>
            </a:r>
            <a:r>
              <a:rPr lang="de-DE" sz="1200" b="1" i="1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 err="1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57788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Datenbankzugriffe: Unser (JPA-)Model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6652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Datenbankzugriffe: Ein Query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A04C685-7426-DE4B-8CAC-9AD673DD552D}"/>
              </a:ext>
            </a:extLst>
          </p:cNvPr>
          <p:cNvSpPr/>
          <p:nvPr/>
        </p:nvSpPr>
        <p:spPr>
          <a:xfrm>
            <a:off x="4562168" y="3429000"/>
            <a:ext cx="47791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D6A08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  <a:endParaRPr lang="de-DE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AFCF8C2-0955-D746-A46A-250F08D0259F}"/>
              </a:ext>
            </a:extLst>
          </p:cNvPr>
          <p:cNvSpPr/>
          <p:nvPr/>
        </p:nvSpPr>
        <p:spPr>
          <a:xfrm>
            <a:off x="0" y="5743671"/>
            <a:ext cx="9906000" cy="948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Wie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mappen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wir die Beziehungen </a:t>
            </a:r>
            <a:r>
              <a:rPr lang="de-DE" sz="2400" b="1" i="1" dirty="0">
                <a:solidFill>
                  <a:srgbClr val="EF7D1D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-</a:t>
            </a:r>
            <a:r>
              <a:rPr lang="de-DE" sz="2400" b="1" i="1" dirty="0" err="1">
                <a:solidFill>
                  <a:srgbClr val="EB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Category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Lazy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Eager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Was passiert im einen bzw. anderen Fall?</a:t>
            </a:r>
          </a:p>
        </p:txBody>
      </p:sp>
    </p:spTree>
    <p:extLst>
      <p:ext uri="{BB962C8B-B14F-4D97-AF65-F5344CB8AC3E}">
        <p14:creationId xmlns:p14="http://schemas.microsoft.com/office/powerpoint/2010/main" val="13204871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Datenbankzugriffe: Ein Query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A04C685-7426-DE4B-8CAC-9AD673DD552D}"/>
              </a:ext>
            </a:extLst>
          </p:cNvPr>
          <p:cNvSpPr/>
          <p:nvPr/>
        </p:nvSpPr>
        <p:spPr>
          <a:xfrm>
            <a:off x="4562168" y="3429000"/>
            <a:ext cx="47791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600" dirty="0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  <a:endParaRPr lang="de-DE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AFF692D-91A8-3440-9314-C3D3CBEE7A33}"/>
              </a:ext>
            </a:extLst>
          </p:cNvPr>
          <p:cNvSpPr/>
          <p:nvPr/>
        </p:nvSpPr>
        <p:spPr>
          <a:xfrm>
            <a:off x="0" y="5743671"/>
            <a:ext cx="9906000" cy="948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Wie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mappen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wir die Beziehungen </a:t>
            </a:r>
            <a:r>
              <a:rPr lang="de-DE" sz="2400" b="1" i="1" dirty="0">
                <a:solidFill>
                  <a:srgbClr val="EF7D1D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-</a:t>
            </a:r>
            <a:r>
              <a:rPr lang="de-DE" sz="2400" b="1" i="1" dirty="0">
                <a:solidFill>
                  <a:srgbClr val="EB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Task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Lazy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Eager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Was passiert im einen bzw. anderen Fall?</a:t>
            </a:r>
          </a:p>
        </p:txBody>
      </p:sp>
    </p:spTree>
    <p:extLst>
      <p:ext uri="{BB962C8B-B14F-4D97-AF65-F5344CB8AC3E}">
        <p14:creationId xmlns:p14="http://schemas.microsoft.com/office/powerpoint/2010/main" val="421278650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Datenbankzugriffe: Ein Query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A04C685-7426-DE4B-8CAC-9AD673DD552D}"/>
              </a:ext>
            </a:extLst>
          </p:cNvPr>
          <p:cNvSpPr/>
          <p:nvPr/>
        </p:nvSpPr>
        <p:spPr>
          <a:xfrm>
            <a:off x="4562168" y="3429000"/>
            <a:ext cx="47791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600" dirty="0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D6A08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D09E92A-A04A-3B4A-BA0B-0CF4540ED349}"/>
              </a:ext>
            </a:extLst>
          </p:cNvPr>
          <p:cNvSpPr/>
          <p:nvPr/>
        </p:nvSpPr>
        <p:spPr>
          <a:xfrm>
            <a:off x="0" y="5743671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Wie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mappen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wir unsere Beziehungen </a:t>
            </a:r>
            <a:r>
              <a:rPr lang="de-DE" sz="2400" b="1" i="1" dirty="0">
                <a:solidFill>
                  <a:srgbClr val="EF7D1D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denn nun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347417255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Datenbankzugriffe: Ein Query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AFCF8C2-0955-D746-A46A-250F08D0259F}"/>
              </a:ext>
            </a:extLst>
          </p:cNvPr>
          <p:cNvSpPr/>
          <p:nvPr/>
        </p:nvSpPr>
        <p:spPr>
          <a:xfrm>
            <a:off x="74295" y="1412293"/>
            <a:ext cx="9906000" cy="504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Abhängig vom konkreten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GraphQL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Query benötigen wir optimale Zugriffe!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B463622-B9FB-7C46-8902-8004C6604D78}"/>
              </a:ext>
            </a:extLst>
          </p:cNvPr>
          <p:cNvSpPr/>
          <p:nvPr/>
        </p:nvSpPr>
        <p:spPr>
          <a:xfrm>
            <a:off x="1498050" y="2890827"/>
            <a:ext cx="705848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Bestehender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&lt;List&lt;Project&gt;&gt;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Iterable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TODO: Optimieren je nach Query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projectRepository.findAll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E0582D7-9805-2B46-B6F8-ADD9CC641E6B}"/>
              </a:ext>
            </a:extLst>
          </p:cNvPr>
          <p:cNvSpPr/>
          <p:nvPr/>
        </p:nvSpPr>
        <p:spPr>
          <a:xfrm>
            <a:off x="1480905" y="4546212"/>
            <a:ext cx="4363694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Welche Informationen benötigen wir dafür?</a:t>
            </a:r>
            <a:endParaRPr lang="de-DE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51814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Datenbankzugriffe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4501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SelectionSet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Enthält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</a:rPr>
              <a:t>alle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abgefragten Felder des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Zugriff über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DataFetchingEnvironment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Abhängig von abgefragten Feldern können wir JPA/SQL/...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zusammenbauen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bzw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optimieren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9EE894A-3CE9-1942-9F65-0956D77F1159}"/>
              </a:ext>
            </a:extLst>
          </p:cNvPr>
          <p:cNvSpPr/>
          <p:nvPr/>
        </p:nvSpPr>
        <p:spPr>
          <a:xfrm>
            <a:off x="574191" y="2795457"/>
            <a:ext cx="912860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Iterable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Iterable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throws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Exception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2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getSelectionSet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contains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");</a:t>
            </a:r>
          </a:p>
          <a:p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getSelectionSet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contains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projectRepository.findAll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77877399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Datenbankzugriffe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1177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SelectionSet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Optimierter DB-Zugriff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JPA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FetchGraph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-&gt;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console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2F7AB62-D97D-CE46-9CBB-E20A938563C6}"/>
              </a:ext>
            </a:extLst>
          </p:cNvPr>
          <p:cNvSpPr/>
          <p:nvPr/>
        </p:nvSpPr>
        <p:spPr>
          <a:xfrm>
            <a:off x="717065" y="2850702"/>
            <a:ext cx="9128609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findAll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EntityGraph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entityManager.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createEntityGraph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Project.class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entityGraph.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addSubgraph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entityGraph.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addSubgraph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TypedQuery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em.createQuery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("SELECT p FROM Project p",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Project.class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query.setHint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javax.persistence.fetchgraph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entityGraph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query.getResultList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7472415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Zusammenfassung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839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Ermittlung der Daten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für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jedes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Feld einen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(Default: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asynchron arbeiten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CompletableFuture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zurückliefern)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Aufrufe durch Caching und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eingespart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Datenbank-Abfragen optimiert werden</a:t>
            </a:r>
          </a:p>
        </p:txBody>
      </p:sp>
    </p:spTree>
    <p:extLst>
      <p:ext uri="{BB962C8B-B14F-4D97-AF65-F5344CB8AC3E}">
        <p14:creationId xmlns:p14="http://schemas.microsoft.com/office/powerpoint/2010/main" val="283973610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 REST- und Datenbankzugriffe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3: </a:t>
            </a:r>
            <a:r>
              <a:rPr lang="de-DE" dirty="0" err="1">
                <a:solidFill>
                  <a:srgbClr val="D4EBE9"/>
                </a:solidFill>
              </a:rPr>
              <a:t>DataFetching</a:t>
            </a:r>
            <a:r>
              <a:rPr lang="de-DE" dirty="0">
                <a:solidFill>
                  <a:srgbClr val="D4EBE9"/>
                </a:solidFill>
              </a:rPr>
              <a:t> optimieren</a:t>
            </a:r>
          </a:p>
        </p:txBody>
      </p:sp>
    </p:spTree>
    <p:extLst>
      <p:ext uri="{BB962C8B-B14F-4D97-AF65-F5344CB8AC3E}">
        <p14:creationId xmlns:p14="http://schemas.microsoft.com/office/powerpoint/2010/main" val="168916117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5089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 REST- und Datenbankzugriffe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REST-Zugriffe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optimieren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nh.graphql.projectmgmt.graphql.fetcher.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ProjectDataLoaders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musst Du einen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BatchLoaderWithContext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 (s. TODOs dort)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ProjectMgmtGraphQLContextBuilder.addDataLoaders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DataLoaderRegistry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 musst Du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 der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DataLoaderRegistry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hinzufügen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ProjectDataFetchers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TaskFetchers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kannst Du deinen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verwenden, um die User-Objekte zu laden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Überprüfe im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Logging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ob die Zugriffe auf den User-Service reduziert werden, dazu am Besten in deinem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entsprechende Log-Ausgaben einbauen.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Auch 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UserService-Application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loggt alle Anfragen auf ihrer Konsole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3: </a:t>
            </a:r>
            <a:r>
              <a:rPr lang="de-DE" dirty="0" err="1">
                <a:solidFill>
                  <a:srgbClr val="D4EBE9"/>
                </a:solidFill>
              </a:rPr>
              <a:t>DataFetching</a:t>
            </a:r>
            <a:r>
              <a:rPr lang="de-DE" dirty="0">
                <a:solidFill>
                  <a:srgbClr val="D4EBE9"/>
                </a:solidFill>
              </a:rPr>
              <a:t> optimieren</a:t>
            </a:r>
          </a:p>
        </p:txBody>
      </p:sp>
    </p:spTree>
    <p:extLst>
      <p:ext uri="{BB962C8B-B14F-4D97-AF65-F5344CB8AC3E}">
        <p14:creationId xmlns:p14="http://schemas.microsoft.com/office/powerpoint/2010/main" val="2011873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641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 REST- und Datenbankzugriffe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Datenbank-Zugriffe optimieren</a:t>
            </a:r>
          </a:p>
          <a:p>
            <a:pPr>
              <a:lnSpc>
                <a:spcPct val="120000"/>
              </a:lnSpc>
            </a:pPr>
            <a:r>
              <a:rPr lang="de-DE" sz="2000" u="sng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Vorbereitung: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Kopiere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code</a:t>
            </a:r>
            <a:r>
              <a:rPr lang="de-DE" sz="2000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/material/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ProjectRepository.java</a:t>
            </a:r>
            <a:r>
              <a:rPr lang="de-DE" sz="2000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deinen Workspace und ersetze die bestehende Klasse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nh.graphql.projectmgmt.domain.ProjectRepository</a:t>
            </a:r>
            <a:endParaRPr lang="de-DE" sz="2000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Übung 1 haben wir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für '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project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' und '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projects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' am Query implementiert.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diesen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sollst Du nun jeweils prüfen ob im Query das '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tasks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' und/oder '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category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'-Feld enthalten ist und die Informationen an die Aufrufe im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ProjectRepository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übergeben.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Falls deine </a:t>
            </a:r>
            <a:r>
              <a:rPr lang="de-DE" sz="16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nicht funktionieren, kannst Du dir den fertigen Stand aus ___ kopieren.</a:t>
            </a:r>
            <a:b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6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jeweils von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Hibernate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generierten SQL-Aufrufe kannst Du im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Logging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auf der Konsole kontrollieren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3: </a:t>
            </a:r>
            <a:r>
              <a:rPr lang="de-DE" dirty="0" err="1">
                <a:solidFill>
                  <a:srgbClr val="D4EBE9"/>
                </a:solidFill>
              </a:rPr>
              <a:t>DataFetching</a:t>
            </a:r>
            <a:r>
              <a:rPr lang="de-DE" dirty="0">
                <a:solidFill>
                  <a:srgbClr val="D4EBE9"/>
                </a:solidFill>
              </a:rPr>
              <a:t> optimieren</a:t>
            </a:r>
          </a:p>
        </p:txBody>
      </p:sp>
    </p:spTree>
    <p:extLst>
      <p:ext uri="{BB962C8B-B14F-4D97-AF65-F5344CB8AC3E}">
        <p14:creationId xmlns:p14="http://schemas.microsoft.com/office/powerpoint/2010/main" val="8350936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Zusammenfassung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FF0000"/>
                </a:solidFill>
                <a:highlight>
                  <a:srgbClr val="FFFF00"/>
                </a:highlight>
                <a:latin typeface="Source Sans Pro" charset="0"/>
              </a:rPr>
              <a:t>TODO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SUBSCRIPTIONS (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ggf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nur zeigen)</a:t>
            </a:r>
          </a:p>
        </p:txBody>
      </p:sp>
    </p:spTree>
    <p:extLst>
      <p:ext uri="{BB962C8B-B14F-4D97-AF65-F5344CB8AC3E}">
        <p14:creationId xmlns:p14="http://schemas.microsoft.com/office/powerpoint/2010/main" val="105784515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67733" y="1224029"/>
            <a:ext cx="9838267" cy="3629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-java-tools</a:t>
            </a:r>
          </a:p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-java-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kickstart.com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tools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5741305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sind POJOs, Schema weiterhin per SDL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Starten wird überprüft, ob für alle Felder 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vorhanden ist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2893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sind POJOs, Schema weiterhin per SDL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Starten wird überprüft, ob für alle Felder 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vorhanden ist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902048"/>
            <a:ext cx="890185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ProjectAppQueryResolver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Methoden an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-Klasse entsprechen Feld-Namen im Objekt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Argumente werden als Java-Parameter übergeben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" +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Zugriff auf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aus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-java möglich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List&lt;Project&gt;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623041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177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Komplexe Argumente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werden ebenfalls als Argument übergeben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370203"/>
            <a:ext cx="890185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ProjectAppMutationResolver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taskService.createTask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6113598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für eigene Typen gebaut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Parent-Objekt wird als Parameter an die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-Methode übergeben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370203"/>
            <a:ext cx="89018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GraphQLResolver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&lt;Project&gt;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parent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parent.getOwnerId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188458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 für Spring Boot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7BD6486-8EA1-0548-898F-3C70B1EFBEEA}"/>
              </a:ext>
            </a:extLst>
          </p:cNvPr>
          <p:cNvSpPr txBox="1"/>
          <p:nvPr/>
        </p:nvSpPr>
        <p:spPr>
          <a:xfrm>
            <a:off x="203200" y="1026060"/>
            <a:ext cx="95123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Boot Starter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71774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 für Spring Boot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7BD6486-8EA1-0548-898F-3C70B1EFBEEA}"/>
              </a:ext>
            </a:extLst>
          </p:cNvPr>
          <p:cNvSpPr txBox="1"/>
          <p:nvPr/>
        </p:nvSpPr>
        <p:spPr>
          <a:xfrm>
            <a:off x="203200" y="1026060"/>
            <a:ext cx="95123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Boot Starter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Servlet-Konfiguration erfolgt per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application.properties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(API Explorer) kann ebenfalls per Konfiguration aktiviert werden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11054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9202A6-701C-C347-8823-5E996EB43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Themen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C29D97-2BB6-7C48-9C29-170A07876EE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Habt ihr Fragen? Was sollen wir uns noch anschauen?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9384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leeb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/1123326647552266241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8D315-98E5-C149-8726-0D0B79AF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8" y="1081349"/>
            <a:ext cx="5052483" cy="3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1046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83439959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50457D8-B739-E046-BBD8-429B67507980}"/>
              </a:ext>
            </a:extLst>
          </p:cNvPr>
          <p:cNvSpPr txBox="1"/>
          <p:nvPr/>
        </p:nvSpPr>
        <p:spPr>
          <a:xfrm>
            <a:off x="6112598" y="3776553"/>
            <a:ext cx="1888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Paginierung?</a:t>
            </a:r>
          </a:p>
        </p:txBody>
      </p:sp>
    </p:spTree>
    <p:extLst>
      <p:ext uri="{BB962C8B-B14F-4D97-AF65-F5344CB8AC3E}">
        <p14:creationId xmlns:p14="http://schemas.microsoft.com/office/powerpoint/2010/main" val="304382179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50457D8-B739-E046-BBD8-429B67507980}"/>
              </a:ext>
            </a:extLst>
          </p:cNvPr>
          <p:cNvSpPr txBox="1"/>
          <p:nvPr/>
        </p:nvSpPr>
        <p:spPr>
          <a:xfrm>
            <a:off x="6188798" y="3979753"/>
            <a:ext cx="324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Abwärtskompatibilität?</a:t>
            </a:r>
          </a:p>
        </p:txBody>
      </p:sp>
    </p:spTree>
    <p:extLst>
      <p:ext uri="{BB962C8B-B14F-4D97-AF65-F5344CB8AC3E}">
        <p14:creationId xmlns:p14="http://schemas.microsoft.com/office/powerpoint/2010/main" val="46807323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50457D8-B739-E046-BBD8-429B67507980}"/>
              </a:ext>
            </a:extLst>
          </p:cNvPr>
          <p:cNvSpPr txBox="1"/>
          <p:nvPr/>
        </p:nvSpPr>
        <p:spPr>
          <a:xfrm>
            <a:off x="7594265" y="5719377"/>
            <a:ext cx="324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Fehlerbehandlung?</a:t>
            </a:r>
          </a:p>
        </p:txBody>
      </p:sp>
    </p:spTree>
    <p:extLst>
      <p:ext uri="{BB962C8B-B14F-4D97-AF65-F5344CB8AC3E}">
        <p14:creationId xmlns:p14="http://schemas.microsoft.com/office/powerpoint/2010/main" val="278080235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077549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Was können wir verbessern, um die Probleme zu lösen?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Welche Ideen habt ihr? 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108101519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344604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358221" y="3944979"/>
            <a:ext cx="9189556" cy="1558225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Repository: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github.com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nilshartmann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-java-workshop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hc</a:t>
            </a:r>
            <a:r>
              <a:rPr lang="de-DE" sz="2400" b="1" dirty="0">
                <a:solidFill>
                  <a:srgbClr val="41719C"/>
                </a:solidFill>
              </a:rPr>
              <a:t>-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-workshop</a:t>
            </a: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Fragen und Kontakt: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Gen </a:t>
            </a:r>
            <a:r>
              <a:rPr lang="de-DE" dirty="0" err="1"/>
              <a:t>GraphqL</a:t>
            </a:r>
            <a:r>
              <a:rPr lang="de-DE" dirty="0"/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4842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4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Die Beispiel Anwendung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http://localhost:5080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D95029E-EC82-6742-BA6D-B002BF0DF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878" y="300580"/>
            <a:ext cx="6818243" cy="439329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Playground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http://localhost:5000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5CDAEF6-71B4-D844-9E6B-2FC4781C3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903" y="243116"/>
            <a:ext cx="6774193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6190697" y="5628992"/>
            <a:ext cx="33831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https://github.com/prisma/graphql-playground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233583" y="4192318"/>
            <a:ext cx="20891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E86FAC5-17C5-944D-9FA9-2695EB243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563" y="540858"/>
            <a:ext cx="5498873" cy="3539067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34777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0" y="1295659"/>
            <a:ext cx="740153" cy="17533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222008"/>
            <a:ext cx="740153" cy="531685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3E050F4-10A2-9645-A2A2-E3EC51EDB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283" y="1976980"/>
            <a:ext cx="4434100" cy="3562078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72570" y="1566464"/>
            <a:ext cx="2565075" cy="196470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5025483" y="5088108"/>
            <a:ext cx="3063638" cy="63951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3674818" y="3055434"/>
            <a:ext cx="4414303" cy="1166574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77423B1-ABB8-194A-9EAE-9A6AF5AE97D1}"/>
              </a:ext>
            </a:extLst>
          </p:cNvPr>
          <p:cNvSpPr/>
          <p:nvPr/>
        </p:nvSpPr>
        <p:spPr>
          <a:xfrm>
            <a:off x="8299432" y="5653376"/>
            <a:ext cx="740153" cy="80913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 und Beratung</a:t>
            </a:r>
          </a:p>
          <a:p>
            <a:pPr algn="ctr"/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-workshops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414186"/>
            <a:ext cx="740153" cy="110518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8BFB2C0-F873-4046-8394-5EEBD9852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217" y="2006436"/>
            <a:ext cx="4434101" cy="356207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267EA525-7AAA-5B4F-A4A6-FCEB9AC23429}"/>
              </a:ext>
            </a:extLst>
          </p:cNvPr>
          <p:cNvSpPr/>
          <p:nvPr/>
        </p:nvSpPr>
        <p:spPr>
          <a:xfrm>
            <a:off x="8299432" y="1313848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5099384" y="2937933"/>
            <a:ext cx="2989737" cy="6608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3810000" y="3616213"/>
            <a:ext cx="4242380" cy="85323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D938467-A8AB-674B-872D-39CEE5C957E0}"/>
              </a:ext>
            </a:extLst>
          </p:cNvPr>
          <p:cNvCxnSpPr>
            <a:cxnSpLocks/>
          </p:cNvCxnSpPr>
          <p:nvPr/>
        </p:nvCxnSpPr>
        <p:spPr>
          <a:xfrm>
            <a:off x="4563330" y="4042829"/>
            <a:ext cx="3525791" cy="1730459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61331" y="3429000"/>
            <a:ext cx="347773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3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3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763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Gateway für Frontend zu mehreren </a:t>
            </a:r>
            <a:r>
              <a:rPr lang="de-DE" b="0" dirty="0" err="1">
                <a:solidFill>
                  <a:srgbClr val="36544F"/>
                </a:solidFill>
              </a:rPr>
              <a:t>Backends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4D46CE7-CD1B-EA43-BEA0-AB4E1E5E5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548" y="1814776"/>
            <a:ext cx="7036904" cy="454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02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Project Beispiel Anwendung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340C98B-4725-CD48-99DF-DD0C8D776609}"/>
              </a:ext>
            </a:extLst>
          </p:cNvPr>
          <p:cNvSpPr txBox="1"/>
          <p:nvPr/>
        </p:nvSpPr>
        <p:spPr>
          <a:xfrm>
            <a:off x="7385758" y="5367130"/>
            <a:ext cx="252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REST Endpunkt: http://localhost:5010</a:t>
            </a:r>
          </a:p>
          <a:p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       /</a:t>
            </a:r>
            <a:r>
              <a:rPr lang="de-DE" sz="1200" dirty="0" err="1">
                <a:solidFill>
                  <a:srgbClr val="41719C"/>
                </a:solidFill>
                <a:latin typeface="Source Sans Pro Light" panose="020B0403030403020204" pitchFamily="34" charset="77"/>
              </a:rPr>
              <a:t>users</a:t>
            </a:r>
            <a:endParaRPr lang="de-DE" sz="1200" dirty="0">
              <a:solidFill>
                <a:srgbClr val="41719C"/>
              </a:solidFill>
              <a:latin typeface="Source Sans Pro Light" panose="020B0403030403020204" pitchFamily="34" charset="77"/>
            </a:endParaRPr>
          </a:p>
          <a:p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       /</a:t>
            </a:r>
            <a:r>
              <a:rPr lang="de-DE" sz="1200" dirty="0" err="1">
                <a:solidFill>
                  <a:srgbClr val="41719C"/>
                </a:solidFill>
                <a:latin typeface="Source Sans Pro Light" panose="020B0403030403020204" pitchFamily="34" charset="77"/>
              </a:rPr>
              <a:t>users</a:t>
            </a:r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/{</a:t>
            </a:r>
            <a:r>
              <a:rPr lang="de-DE" sz="1200" dirty="0" err="1">
                <a:solidFill>
                  <a:srgbClr val="41719C"/>
                </a:solidFill>
                <a:latin typeface="Source Sans Pro Light" panose="020B0403030403020204" pitchFamily="34" charset="77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}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C4A20F1-BAB2-AF47-9822-869F28D51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54" y="1807210"/>
            <a:ext cx="8349630" cy="355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85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dirty="0">
                <a:latin typeface="Source Sans Pro" panose="020B0503030403020204" pitchFamily="34" charset="77"/>
              </a:rPr>
              <a:t>Gründe für den Einsatz von </a:t>
            </a:r>
            <a:r>
              <a:rPr lang="de-DE" dirty="0" err="1">
                <a:latin typeface="Source Sans Pro" panose="020B0503030403020204" pitchFamily="34" charset="77"/>
              </a:rPr>
              <a:t>GraphQL</a:t>
            </a:r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Viele unterschiedliche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-Cases, die unterschiedliche Daten benötigen</a:t>
            </a:r>
          </a:p>
          <a:p>
            <a:pPr lvl="1"/>
            <a:r>
              <a:rPr lang="de-DE" dirty="0">
                <a:latin typeface="Source Sans Pro" panose="020B0503030403020204" pitchFamily="34" charset="77"/>
              </a:rPr>
              <a:t>Unterschiedliche Ansichten im Frontend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Unterschiedliche Clients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Flexible Architektur im Client</a:t>
            </a:r>
          </a:p>
          <a:p>
            <a:pPr lvl="1"/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weiterentwickelt werden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konsumiert nur explizit </a:t>
            </a:r>
            <a:r>
              <a:rPr lang="de-DE" b="0">
                <a:solidFill>
                  <a:srgbClr val="36544F"/>
                </a:solidFill>
                <a:latin typeface="Source Sans Pro" panose="020B0503030403020204" pitchFamily="34" charset="77"/>
              </a:rPr>
              <a:t>abgefragte Daten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Einheitliche Gesamt-Sicht auf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Domaine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erwünscht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Typ-sichere API erfordert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Im Gegensatz zu REST (mehr) standardisiert und aus einer Hand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65099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Versteckt unterschiedliche APIs/Services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Gesamt-Sicht auf die Domain/Anwendung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Fachliche Abfragen möglichen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Ermittlung der Daten ist unsere Aufgabe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B5B526B-8786-EF42-AD4D-226542752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3666066"/>
            <a:ext cx="70866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92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724F2B-E00E-464C-9B4B-83A7D36B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FF5C9D-8F61-D640-9991-47F91AEF290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1025525"/>
            <a:ext cx="9499600" cy="5329238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Die </a:t>
            </a:r>
            <a:r>
              <a:rPr lang="de-DE" dirty="0" err="1"/>
              <a:t>GraphQL</a:t>
            </a:r>
            <a:r>
              <a:rPr lang="de-DE" dirty="0"/>
              <a:t> Query Sprache</a:t>
            </a:r>
          </a:p>
        </p:txBody>
      </p:sp>
    </p:spTree>
    <p:extLst>
      <p:ext uri="{BB962C8B-B14F-4D97-AF65-F5344CB8AC3E}">
        <p14:creationId xmlns:p14="http://schemas.microsoft.com/office/powerpoint/2010/main" val="439297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263668A-16BC-C54E-A0F1-9723B4020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252611"/>
            <a:ext cx="2419350" cy="315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81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2648DD0-9D9F-1D42-82F6-6F2A8459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918" y="1252612"/>
            <a:ext cx="4367819" cy="315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6506FC8-564C-714A-B14D-332F1C5E0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504950"/>
            <a:ext cx="64389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A8A5A5-34A4-A94F-A5EC-9D8640093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5" y="2338917"/>
            <a:ext cx="4707467" cy="427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62BCF9-94CA-5040-9EDF-D80DF71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30D04-E16B-AE4B-93A4-E301941AB8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57200" indent="-457200" algn="ctr"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 Grundlagen: wieso, weshalb, warum</a:t>
            </a:r>
          </a:p>
          <a:p>
            <a:pPr marL="457200" indent="-457200" algn="ctr">
              <a:buFont typeface="+mj-lt"/>
              <a:buAutoNum type="arabicPeriod"/>
            </a:pPr>
            <a:endParaRPr lang="de-DE" dirty="0">
              <a:solidFill>
                <a:srgbClr val="025249"/>
              </a:solidFill>
            </a:endParaRPr>
          </a:p>
          <a:p>
            <a:pPr marL="457200" indent="-457200" algn="ctr"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 für Java-Anwendungen</a:t>
            </a:r>
          </a:p>
          <a:p>
            <a:pPr algn="ctr"/>
            <a:r>
              <a:rPr lang="de-DE" b="0" dirty="0">
                <a:solidFill>
                  <a:srgbClr val="025249"/>
                </a:solidFill>
              </a:rPr>
              <a:t>API implementieren</a:t>
            </a:r>
          </a:p>
          <a:p>
            <a:pPr algn="ctr"/>
            <a:r>
              <a:rPr lang="de-DE" b="0" dirty="0">
                <a:solidFill>
                  <a:srgbClr val="025249"/>
                </a:solidFill>
              </a:rPr>
              <a:t>Optimierung</a:t>
            </a:r>
          </a:p>
          <a:p>
            <a:pPr algn="ctr"/>
            <a:r>
              <a:rPr lang="de-DE" b="0" dirty="0">
                <a:solidFill>
                  <a:srgbClr val="025249"/>
                </a:solidFill>
              </a:rPr>
              <a:t>Alternativen zu </a:t>
            </a:r>
            <a:r>
              <a:rPr lang="de-DE" b="0" dirty="0" err="1">
                <a:solidFill>
                  <a:srgbClr val="025249"/>
                </a:solidFill>
              </a:rPr>
              <a:t>graphql</a:t>
            </a:r>
            <a:r>
              <a:rPr lang="de-DE" b="0" dirty="0">
                <a:solidFill>
                  <a:srgbClr val="025249"/>
                </a:solidFill>
              </a:rPr>
              <a:t>-java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3. Ausblick, Fragen, Diskussionen</a:t>
            </a:r>
          </a:p>
          <a:p>
            <a:pPr marL="457200" indent="-457200" algn="ctr">
              <a:buFont typeface="+mj-lt"/>
              <a:buAutoNum type="arabicPeriod"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Jederzeit: Fragen, und Diskussionen! </a:t>
            </a:r>
          </a:p>
        </p:txBody>
      </p:sp>
    </p:spTree>
    <p:extLst>
      <p:ext uri="{BB962C8B-B14F-4D97-AF65-F5344CB8AC3E}">
        <p14:creationId xmlns:p14="http://schemas.microsoft.com/office/powerpoint/2010/main" val="2491984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Variablen werden in einem eigenen Objekt an den Server geschickt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!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CD3273D-A6F6-7745-8A4D-27AE2C5FB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581" y="2846535"/>
            <a:ext cx="4882367" cy="386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238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7AB8DD-D618-4C42-91C0-9B1DFF2CF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733" y="2914650"/>
            <a:ext cx="5008172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DEC509B-4049-9640-BEC0-ED1735FD2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132" y="2393949"/>
            <a:ext cx="5297735" cy="392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einzelner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(üblicherweise 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http://localhost:5000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</a:t>
            </a:r>
            <a:endParaRPr lang="de-DE" sz="1600" b="1" dirty="0">
              <a:solidFill>
                <a:srgbClr val="025249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"Create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Talk"},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"Book Trip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St. Peter-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Ording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"Clean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House"},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Refactor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Tax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Declaration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Implement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Java App"}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Antwort vom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 HTTP 200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(JSON-)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max. drei Feldern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extensions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. . . 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461521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Übung: </a:t>
            </a:r>
            <a:r>
              <a:rPr lang="de-DE" dirty="0" err="1">
                <a:solidFill>
                  <a:srgbClr val="D4EBE9"/>
                </a:solidFill>
              </a:rPr>
              <a:t>Queries</a:t>
            </a:r>
            <a:r>
              <a:rPr lang="de-DE" dirty="0">
                <a:solidFill>
                  <a:srgbClr val="D4EBE9"/>
                </a:solidFill>
              </a:rPr>
              <a:t> ausführen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Mach dich mit dem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und der Query-Sprache vertraut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1005EFB-CEA8-0649-8079-A9A3DE273175}"/>
              </a:ext>
            </a:extLst>
          </p:cNvPr>
          <p:cNvSpPr txBox="1"/>
          <p:nvPr/>
        </p:nvSpPr>
        <p:spPr>
          <a:xfrm>
            <a:off x="203200" y="1601794"/>
            <a:ext cx="9499600" cy="449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Öffne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 meinem Computer (URL steht auf der Tafel)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http://</a:t>
            </a:r>
            <a:r>
              <a:rPr lang="de-DE" sz="2400" i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SIEHE_TAFEL</a:t>
            </a:r>
            <a:r>
              <a:rPr lang="de-DE" sz="2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.ngrok.io</a:t>
            </a:r>
            <a:r>
              <a:rPr lang="de-DE" sz="2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/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Mach' dich mit der API des Projektes vertraut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Führe einen Query aus, mit dem Du alle Projekte und alle Benutzer (insb. jeweils deren IDs) erhältst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Führe eine Mutation aus, mit der Du eine neue Aufgabe ("Task") einem bestehenden Projekte ("Project") hinzufügst</a:t>
            </a:r>
          </a:p>
        </p:txBody>
      </p:sp>
    </p:spTree>
    <p:extLst>
      <p:ext uri="{BB962C8B-B14F-4D97-AF65-F5344CB8AC3E}">
        <p14:creationId xmlns:p14="http://schemas.microsoft.com/office/powerpoint/2010/main" val="24170742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0" y="855697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4000" u="sng" dirty="0">
                <a:solidFill>
                  <a:srgbClr val="9E60B8"/>
                </a:solidFill>
              </a:rPr>
              <a:t>Teil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321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-java: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www.graphql-java.com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"nur"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Framework, kein Server, kein DI, o.ä.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Aussage, wie es mit JEE / Spring integriert wird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gibt aber Beispiele und weitere Projekte dafür</a:t>
            </a:r>
            <a:endParaRPr lang="de-DE" sz="16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949307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Server mit Apollo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Aufgaben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das Schema implementieren und konfigurieren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Wie/woher kommen die Daten für eine Anfrage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per HTTP zur Verfügung stellen</a:t>
            </a:r>
          </a:p>
        </p:txBody>
      </p:sp>
    </p:spTree>
    <p:extLst>
      <p:ext uri="{BB962C8B-B14F-4D97-AF65-F5344CB8AC3E}">
        <p14:creationId xmlns:p14="http://schemas.microsoft.com/office/powerpoint/2010/main" val="259241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489279" y="2187709"/>
            <a:ext cx="8927444" cy="3570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3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Grundlagen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5697"/>
            <a:ext cx="9906000" cy="790223"/>
          </a:xfrm>
        </p:spPr>
        <p:txBody>
          <a:bodyPr>
            <a:normAutofit/>
          </a:bodyPr>
          <a:lstStyle/>
          <a:p>
            <a:r>
              <a:rPr lang="de-DE" sz="4000" u="sng" dirty="0">
                <a:solidFill>
                  <a:srgbClr val="9E60B8"/>
                </a:solidFill>
              </a:rPr>
              <a:t>Teil 1</a:t>
            </a: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9712990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learn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2312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6431398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>
            <a:off x="4472448" y="2566938"/>
            <a:ext cx="1958949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431397" y="29618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>
            <a:off x="6208146" y="3155464"/>
            <a:ext cx="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4564955E-7C2D-0242-BEC3-99198E3E83AF}"/>
              </a:ext>
            </a:extLst>
          </p:cNvPr>
          <p:cNvCxnSpPr>
            <a:cxnSpLocks/>
          </p:cNvCxnSpPr>
          <p:nvPr/>
        </p:nvCxnSpPr>
        <p:spPr>
          <a:xfrm flipH="1">
            <a:off x="6089515" y="3117029"/>
            <a:ext cx="34188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EAEC526C-6EBB-D44D-8823-537D1A763451}"/>
              </a:ext>
            </a:extLst>
          </p:cNvPr>
          <p:cNvSpPr/>
          <p:nvPr/>
        </p:nvSpPr>
        <p:spPr>
          <a:xfrm>
            <a:off x="203200" y="4824569"/>
            <a:ext cx="91512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u="sng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Eingebaute skalare Typen: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Float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Boolean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ID 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(wird als String gelesen und geschrieben. Wert wird in der Anwendung nicht "interpretiert")</a:t>
            </a:r>
          </a:p>
        </p:txBody>
      </p:sp>
    </p:spTree>
    <p:extLst>
      <p:ext uri="{BB962C8B-B14F-4D97-AF65-F5344CB8AC3E}">
        <p14:creationId xmlns:p14="http://schemas.microsoft.com/office/powerpoint/2010/main" val="29603704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21804" y="3599946"/>
            <a:ext cx="403043" cy="93314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1470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[Task!]!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033363" y="3523326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540506" y="3663419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4914088" y="6132133"/>
            <a:ext cx="2187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132886" y="3920247"/>
            <a:ext cx="0" cy="221188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8861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[Task!]!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4797817" y="4286069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>
            <a:off x="5229221" y="4088645"/>
            <a:ext cx="0" cy="24989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24CE2559-0610-624D-886E-E1000AB00061}"/>
              </a:ext>
            </a:extLst>
          </p:cNvPr>
          <p:cNvSpPr/>
          <p:nvPr/>
        </p:nvSpPr>
        <p:spPr>
          <a:xfrm>
            <a:off x="3934136" y="3802558"/>
            <a:ext cx="1727362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7693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Aufzählungstyp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5286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toBeFinished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assigneeId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Aufzählungstyp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1CE6EB3A-1D82-1C46-B80E-CB72AA80BA58}"/>
              </a:ext>
            </a:extLst>
          </p:cNvPr>
          <p:cNvSpPr/>
          <p:nvPr/>
        </p:nvSpPr>
        <p:spPr>
          <a:xfrm>
            <a:off x="6712044" y="3937482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Input-Typ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(für komplexe Argumente)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1C8DC4B-FFD2-BC4D-840B-68CBFB37F6DB}"/>
              </a:ext>
            </a:extLst>
          </p:cNvPr>
          <p:cNvCxnSpPr>
            <a:cxnSpLocks/>
          </p:cNvCxnSpPr>
          <p:nvPr/>
        </p:nvCxnSpPr>
        <p:spPr>
          <a:xfrm flipH="1">
            <a:off x="4851400" y="4208361"/>
            <a:ext cx="1794935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6882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Query 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9220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D9B6F59-2099-6844-B9FC-71B8FE0B28D3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9532069-7E60-7C49-BEB2-8A7FB2B94891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329524E-7F43-CB4E-A3E4-2B2CAD7BF21A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4120579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00188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onTaskChange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9B9C6F9B-D294-754B-8FA5-1F5815F69E16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1ADF8EA-948A-BB4E-A98F-CCC1957F21CC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039209B1-F52C-A947-98CE-FFFFCCD2E5D7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16197757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8446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[Project!]!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getProjectById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704E9F-3C01-BA4D-8BA1-40A8AFC1A732}"/>
              </a:ext>
            </a:extLst>
          </p:cNvPr>
          <p:cNvSpPr/>
          <p:nvPr/>
        </p:nvSpPr>
        <p:spPr>
          <a:xfrm>
            <a:off x="7816774" y="3804770"/>
            <a:ext cx="10798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Direktive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BC17F1A9-3840-E941-AE45-16BD3FB7D730}"/>
              </a:ext>
            </a:extLst>
          </p:cNvPr>
          <p:cNvCxnSpPr>
            <a:cxnSpLocks/>
          </p:cNvCxnSpPr>
          <p:nvPr/>
        </p:nvCxnSpPr>
        <p:spPr>
          <a:xfrm flipV="1">
            <a:off x="8356703" y="4139812"/>
            <a:ext cx="0" cy="32538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0985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48944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</a:t>
            </a: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</a:rPr>
              <a:t>DataFetchers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</a:rPr>
              <a:t> implementieren</a:t>
            </a: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3: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</a:rPr>
              <a:t>DataFetchers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</a:rPr>
              <a:t> mit Schema verbinden</a:t>
            </a: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4: 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</a:rPr>
              <a:t>API per HTTP zur Verfügung stellen</a:t>
            </a:r>
          </a:p>
        </p:txBody>
      </p:sp>
    </p:spTree>
    <p:extLst>
      <p:ext uri="{BB962C8B-B14F-4D97-AF65-F5344CB8AC3E}">
        <p14:creationId xmlns:p14="http://schemas.microsoft.com/office/powerpoint/2010/main" val="18187775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48944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 (einbinden sehen wir uns später an)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17300" y="2228895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88189" y="2228895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Query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Mutation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4160526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4" name="Rechteck 3"/>
          <p:cNvSpPr/>
          <p:nvPr/>
        </p:nvSpPr>
        <p:spPr>
          <a:xfrm>
            <a:off x="1967203" y="3096437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A **Project**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consists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**Tasks**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# The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unique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this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"""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Get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a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null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not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Dokumentation kann Zeilenweise mit # hinzugefügt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Oder Blockweise mit """, darin sogar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Markdown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möglich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6154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</a:t>
            </a:r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4" name="Rechteck 3"/>
          <p:cNvSpPr/>
          <p:nvPr/>
        </p:nvSpPr>
        <p:spPr>
          <a:xfrm>
            <a:off x="2792730" y="3173352"/>
            <a:ext cx="4320539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queries.graphqls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 </a:t>
            </a:r>
            <a:r>
              <a:rPr lang="de-DE" sz="1625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ping: String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project.graphqls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 Project { ... 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extend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type </a:t>
            </a:r>
            <a:r>
              <a:rPr lang="de-DE" sz="1625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Modulare Schema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kann in mehrere Dateien aufgeteilt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Typen können erweitert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9678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94930FA-4497-434E-B103-2D7337E54FE3}"/>
              </a:ext>
            </a:extLst>
          </p:cNvPr>
          <p:cNvSpPr txBox="1"/>
          <p:nvPr/>
        </p:nvSpPr>
        <p:spPr>
          <a:xfrm>
            <a:off x="203200" y="1026060"/>
            <a:ext cx="9906000" cy="43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</a:t>
            </a:r>
          </a:p>
        </p:txBody>
      </p:sp>
    </p:spTree>
    <p:extLst>
      <p:ext uri="{BB962C8B-B14F-4D97-AF65-F5344CB8AC3E}">
        <p14:creationId xmlns:p14="http://schemas.microsoft.com/office/powerpoint/2010/main" val="21738589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4361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Workshop Repository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03AD540-4547-1145-9945-AE83F7676425}"/>
              </a:ext>
            </a:extLst>
          </p:cNvPr>
          <p:cNvSpPr/>
          <p:nvPr/>
        </p:nvSpPr>
        <p:spPr>
          <a:xfrm>
            <a:off x="5198535" y="4128937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Lösungen für die Übungen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C510E4-7A1F-2C4B-B0DF-AD346BCE1331}"/>
              </a:ext>
            </a:extLst>
          </p:cNvPr>
          <p:cNvSpPr/>
          <p:nvPr/>
        </p:nvSpPr>
        <p:spPr>
          <a:xfrm>
            <a:off x="5198535" y="5427687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Fertiger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(nur starten)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34F15E7-7BBB-754E-8134-F95623E2B694}"/>
              </a:ext>
            </a:extLst>
          </p:cNvPr>
          <p:cNvSpPr/>
          <p:nvPr/>
        </p:nvSpPr>
        <p:spPr>
          <a:xfrm>
            <a:off x="5198535" y="478041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Verzeichnis für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Übungen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Ausgangsmaterial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IDE/Editor öffnen)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3FD0F33-60E5-F94E-B583-90D04A20F6BF}"/>
              </a:ext>
            </a:extLst>
          </p:cNvPr>
          <p:cNvSpPr txBox="1"/>
          <p:nvPr/>
        </p:nvSpPr>
        <p:spPr>
          <a:xfrm>
            <a:off x="203200" y="1026060"/>
            <a:ext cx="9906000" cy="43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BD04397-C1CC-3746-AB11-58F4749B2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600799"/>
            <a:ext cx="4118644" cy="3160429"/>
          </a:xfrm>
          <a:prstGeom prst="rect">
            <a:avLst/>
          </a:prstGeom>
        </p:spPr>
      </p:pic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3DE24A19-C519-6A45-A470-8173459BCBC5}"/>
              </a:ext>
            </a:extLst>
          </p:cNvPr>
          <p:cNvCxnSpPr>
            <a:cxnSpLocks/>
          </p:cNvCxnSpPr>
          <p:nvPr/>
        </p:nvCxnSpPr>
        <p:spPr>
          <a:xfrm flipH="1">
            <a:off x="4348515" y="4325793"/>
            <a:ext cx="807686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012E5398-C7B8-2A4B-BB0B-A21B5821D112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348515" y="4312641"/>
            <a:ext cx="850020" cy="389501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FD00745D-BD4E-2B41-B95F-B3FB0FD3BA79}"/>
              </a:ext>
            </a:extLst>
          </p:cNvPr>
          <p:cNvCxnSpPr>
            <a:cxnSpLocks/>
          </p:cNvCxnSpPr>
          <p:nvPr/>
        </p:nvCxnSpPr>
        <p:spPr>
          <a:xfrm flipH="1">
            <a:off x="2883302" y="5623685"/>
            <a:ext cx="2289355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F835920-C907-DA44-A3F7-EB4E0976FB91}"/>
              </a:ext>
            </a:extLst>
          </p:cNvPr>
          <p:cNvCxnSpPr>
            <a:cxnSpLocks/>
          </p:cNvCxnSpPr>
          <p:nvPr/>
        </p:nvCxnSpPr>
        <p:spPr>
          <a:xfrm flipH="1">
            <a:off x="2353733" y="4972747"/>
            <a:ext cx="2818924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9D387ED1-1A8F-524F-9F4C-42EAD6261FD9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3623735" y="4057649"/>
            <a:ext cx="1574800" cy="254992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9264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Vorbereitung: Installation und Starten (gemeinsam)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4361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Workshop Repository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C510E4-7A1F-2C4B-B0DF-AD346BCE1331}"/>
              </a:ext>
            </a:extLst>
          </p:cNvPr>
          <p:cNvSpPr/>
          <p:nvPr/>
        </p:nvSpPr>
        <p:spPr>
          <a:xfrm>
            <a:off x="575735" y="6093489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"./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gradlew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clean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bootRun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ausführen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(User Service API: http://localhost:5010/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4EE3EA5-172A-3D47-9895-FA7FBEA9D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600799"/>
            <a:ext cx="4118644" cy="3160429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234F15E7-7BBB-754E-8134-F95623E2B694}"/>
              </a:ext>
            </a:extLst>
          </p:cNvPr>
          <p:cNvSpPr/>
          <p:nvPr/>
        </p:nvSpPr>
        <p:spPr>
          <a:xfrm>
            <a:off x="5198535" y="4788060"/>
            <a:ext cx="4953000" cy="9583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IDE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ProjectMgmtApplication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starten oder per "./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gradlew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clean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bootRun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FD00745D-BD4E-2B41-B95F-B3FB0FD3BA79}"/>
              </a:ext>
            </a:extLst>
          </p:cNvPr>
          <p:cNvCxnSpPr>
            <a:cxnSpLocks/>
          </p:cNvCxnSpPr>
          <p:nvPr/>
        </p:nvCxnSpPr>
        <p:spPr>
          <a:xfrm flipV="1">
            <a:off x="1892701" y="5761228"/>
            <a:ext cx="0" cy="332261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F835920-C907-DA44-A3F7-EB4E0976FB91}"/>
              </a:ext>
            </a:extLst>
          </p:cNvPr>
          <p:cNvCxnSpPr>
            <a:cxnSpLocks/>
          </p:cNvCxnSpPr>
          <p:nvPr/>
        </p:nvCxnSpPr>
        <p:spPr>
          <a:xfrm flipH="1">
            <a:off x="2262522" y="4988856"/>
            <a:ext cx="2910135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9408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906000" cy="717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 (gemeinsam): Starten aller Prozesse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code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  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gradlew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clean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bootRun</a:t>
            </a:r>
            <a:b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</a:br>
            <a:r>
              <a:rPr lang="de-DE" sz="1400" dirty="0">
                <a:solidFill>
                  <a:srgbClr val="36544F"/>
                </a:solidFill>
                <a:latin typeface="Source Sans Pro" charset="0"/>
              </a:rPr>
              <a:t>Diesen Prozess könnt ihr die ganze Zeit laufen lassen</a:t>
            </a:r>
            <a:br>
              <a:rPr lang="de-DE" sz="1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1400" dirty="0">
                <a:solidFill>
                  <a:srgbClr val="36544F"/>
                </a:solidFill>
                <a:latin typeface="Source Sans Pro" charset="0"/>
              </a:rPr>
              <a:t>Zum Testen, ob Prozess läuft: </a:t>
            </a:r>
            <a:r>
              <a:rPr lang="de-DE" sz="1400" dirty="0">
                <a:solidFill>
                  <a:srgbClr val="9E60B8"/>
                </a:solidFill>
                <a:latin typeface="Source Sans Pro" charset="0"/>
              </a:rPr>
              <a:t>http://localhost:5010/</a:t>
            </a:r>
            <a:r>
              <a:rPr lang="de-DE" sz="1400" dirty="0" err="1">
                <a:solidFill>
                  <a:srgbClr val="9E60B8"/>
                </a:solidFill>
                <a:latin typeface="Source Sans Pro" charset="0"/>
              </a:rPr>
              <a:t>users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Code Pro" panose="020B0509030403020204" pitchFamily="49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-Projekt in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code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/backend 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Eurer IDE öffnen: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Eclipse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File -&gt; Import -&gt;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-&gt;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Existing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Project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 IDEA: Import Project -&gt; Import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external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Model -&gt;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sz="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Backend starten: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 Klasse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nh.graphql.projectmgmt.ProjectMgmtApplication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starten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 Nach dem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Ändern&amp;Compilieren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Sourcen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sollte Server automatisch neugestartet werden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sollte jetzt über </a:t>
            </a:r>
            <a:r>
              <a:rPr lang="de-DE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http://localhost:5000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erreichbar sein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(Optional): Frontend starten in </a:t>
            </a:r>
            <a:r>
              <a:rPr lang="de-DE" dirty="0" err="1">
                <a:solidFill>
                  <a:srgbClr val="9E60B8"/>
                </a:solidFill>
                <a:latin typeface="Source Sans Pro" charset="0"/>
              </a:rPr>
              <a:t>app</a:t>
            </a:r>
            <a:r>
              <a:rPr lang="de-DE" dirty="0">
                <a:solidFill>
                  <a:srgbClr val="9E60B8"/>
                </a:solidFill>
                <a:latin typeface="Source Sans Pro" charset="0"/>
              </a:rPr>
              <a:t>/</a:t>
            </a:r>
            <a:r>
              <a:rPr lang="de-DE" dirty="0" err="1">
                <a:solidFill>
                  <a:srgbClr val="9E60B8"/>
                </a:solidFill>
                <a:latin typeface="Source Sans Pro" charset="0"/>
              </a:rPr>
              <a:t>frontend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yarn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yarn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107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99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906000" cy="4166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Plug-in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IDEA "JS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endParaRPr lang="de-DE" dirty="0">
              <a:hlinkClick r:id="rId2"/>
            </a:endParaRPr>
          </a:p>
          <a:p>
            <a:pPr lvl="1">
              <a:lnSpc>
                <a:spcPct val="120000"/>
              </a:lnSpc>
            </a:pPr>
            <a:r>
              <a:rPr lang="de-DE" dirty="0">
                <a:hlinkClick r:id="rId2"/>
              </a:rPr>
              <a:t>https://plugins.jetbrains.com/plugin/8097-js-graphql</a:t>
            </a:r>
            <a:endParaRPr lang="de-DE" dirty="0"/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Plug-in</a:t>
            </a:r>
            <a:r>
              <a:rPr lang="de-DE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Eclipse</a:t>
            </a:r>
            <a:r>
              <a:rPr lang="de-DE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😢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Kennt jemand ein </a:t>
            </a:r>
            <a:r>
              <a:rPr lang="de-DE" dirty="0" err="1"/>
              <a:t>Plug-in</a:t>
            </a:r>
            <a:r>
              <a:rPr lang="de-DE" dirty="0"/>
              <a:t> für </a:t>
            </a:r>
            <a:r>
              <a:rPr lang="de-DE" dirty="0" err="1"/>
              <a:t>Eclipse</a:t>
            </a:r>
            <a:r>
              <a:rPr lang="de-DE" dirty="0"/>
              <a:t>?</a:t>
            </a:r>
          </a:p>
          <a:p>
            <a:pPr lvl="1">
              <a:lnSpc>
                <a:spcPct val="120000"/>
              </a:lnSpc>
            </a:pPr>
            <a:endParaRPr lang="de-DE" b="1" u="sng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Extension für VS Code "Apollo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VS Code"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hlinkClick r:id="rId3"/>
              </a:rPr>
              <a:t>https://marketplace.visualstudio.com/items?itemName=apollographql.vscode-apollo</a:t>
            </a:r>
            <a:endParaRPr lang="de-DE" dirty="0">
              <a:solidFill>
                <a:srgbClr val="36544F"/>
              </a:solidFill>
              <a:latin typeface="Source Sans Pro" charset="0"/>
              <a:ea typeface="Source Code Pro" panose="020B0509030403020204" pitchFamily="49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0965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Übung: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Vervollständige das Schema der Beispiel-Anwendung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Project-Type muss definiert werden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Query-Type muss um zwei Felder erweitert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der Datei 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src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main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resources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projectmgmt.graphqls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stehen TODOs drin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 Änderungen am Schema (speichern der Datei) könnt ihr 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Eure API-Änderungen sehen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hlinkClick r:id="rId2"/>
              </a:rPr>
              <a:t>http://localhost:5000/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sollte automatisch aktualisiert werden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(Auf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am rechten Rand klicken)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Hinweis: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Ausführen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funktioniert noch nicht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6409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57195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279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48416" y="4707580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71325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später mit dem Schema "verbunden"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48416" y="4707580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61141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ping-Feld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6" y="2459065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6" y="3571272"/>
            <a:ext cx="26462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5269816" y="337633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World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399579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ping-Feld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6" y="2459065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448619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World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Alternativ: als Lambda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-&gt;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World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";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6" y="3571272"/>
            <a:ext cx="26462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5269816" y="337633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World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868025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DataFetcherEnvironment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-Methoden wird eine Instanz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DataFetcherEnvironment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DFE enthält Informationen über den aktuellen Query und die Umgebung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werden noch mehrere Anwendungsfälle dafür sehen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0FC2076-BC1F-3645-9D9E-D853EE34CCD2}"/>
              </a:ext>
            </a:extLst>
          </p:cNvPr>
          <p:cNvSpPr/>
          <p:nvPr/>
        </p:nvSpPr>
        <p:spPr>
          <a:xfrm>
            <a:off x="347133" y="3530714"/>
            <a:ext cx="9169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T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getArgument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&lt;T&gt; T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getSource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&lt;T&gt; T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getContext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DataFetchingFieldSelectionSet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getSelectionSet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en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&lt;K, V&gt;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&lt;K, V&gt;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getDataLoader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  <a:endParaRPr lang="en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90805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Argumente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das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DataFetchingEnvironment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 auf Argumente zugegriffen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gültige Werte übergeben (gemäß Schema)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input-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5" y="2641945"/>
            <a:ext cx="37946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5" y="3559210"/>
            <a:ext cx="25921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66223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72362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E4E0D53-8C17-B349-913D-3F857493117A}"/>
              </a:ext>
            </a:extLst>
          </p:cNvPr>
          <p:cNvSpPr/>
          <p:nvPr/>
        </p:nvSpPr>
        <p:spPr>
          <a:xfrm>
            <a:off x="5269816" y="355921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1094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3198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SQL, keine "vollständige" Query-Sprache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z.B. keine Sortierung, keine (beliebigen)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etc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Framework!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Ersetzt weder Backend noch Datenbank</a:t>
            </a:r>
            <a:endParaRPr lang="de-DE" sz="14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Argumente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das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DataFetchingEnvironment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 auf Argumente zugegriffen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gültige Werte übergeben (gemäß Schema)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input-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5" y="2641945"/>
            <a:ext cx="37946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631499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 null)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"World"; }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" +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5" y="3559210"/>
            <a:ext cx="25921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66223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72362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63149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E4E0D53-8C17-B349-913D-3F857493117A}"/>
              </a:ext>
            </a:extLst>
          </p:cNvPr>
          <p:cNvSpPr/>
          <p:nvPr/>
        </p:nvSpPr>
        <p:spPr>
          <a:xfrm>
            <a:off x="5269816" y="355921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76188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ein beliebiges Objekt, das allen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 wird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zum Beispiel Zugriff auf Services, Security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ermöglichen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(Alternative wäre mit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Dependency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Injection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 arbeiten)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7" y="3725565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ProjectRepository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env.getContext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Project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projectRepository.find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200" y="3725565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201255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1177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Rückgabewerte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Rückgabewert können neben primitiven Typen auch Objekte oder Listen sein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70D7BD9-4739-B549-90A7-5FE4B6938ADC}"/>
              </a:ext>
            </a:extLst>
          </p:cNvPr>
          <p:cNvSpPr/>
          <p:nvPr/>
        </p:nvSpPr>
        <p:spPr>
          <a:xfrm>
            <a:off x="2645886" y="4448619"/>
            <a:ext cx="726011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aus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oder DI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Optional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repository.get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382D6A0-CE84-704E-9CCF-AE5DC2903A5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CDFB007-6FF7-9E4A-8F3E-481B06FF5D8B}"/>
              </a:ext>
            </a:extLst>
          </p:cNvPr>
          <p:cNvSpPr/>
          <p:nvPr/>
        </p:nvSpPr>
        <p:spPr>
          <a:xfrm>
            <a:off x="2645885" y="3121223"/>
            <a:ext cx="66929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93BCC30-659A-4E4C-B8C2-375B925CAB1D}"/>
              </a:ext>
            </a:extLst>
          </p:cNvPr>
          <p:cNvSpPr/>
          <p:nvPr/>
        </p:nvSpPr>
        <p:spPr>
          <a:xfrm>
            <a:off x="203198" y="3121223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Project POJO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EA2AF4F-65BC-FC4D-909B-CAEC47946645}"/>
              </a:ext>
            </a:extLst>
          </p:cNvPr>
          <p:cNvSpPr/>
          <p:nvPr/>
        </p:nvSpPr>
        <p:spPr>
          <a:xfrm>
            <a:off x="2645883" y="2117620"/>
            <a:ext cx="37946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764E3F85-B06A-E841-B4D7-7CC40E43E70B}"/>
              </a:ext>
            </a:extLst>
          </p:cNvPr>
          <p:cNvSpPr/>
          <p:nvPr/>
        </p:nvSpPr>
        <p:spPr>
          <a:xfrm>
            <a:off x="203198" y="2137913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</p:spTree>
    <p:extLst>
      <p:ext uri="{BB962C8B-B14F-4D97-AF65-F5344CB8AC3E}">
        <p14:creationId xmlns:p14="http://schemas.microsoft.com/office/powerpoint/2010/main" val="7756518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8918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624705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B628EE-AB0A-1149-80BD-162863C87D3F}"/>
              </a:ext>
            </a:extLst>
          </p:cNvPr>
          <p:cNvSpPr/>
          <p:nvPr/>
        </p:nvSpPr>
        <p:spPr>
          <a:xfrm>
            <a:off x="2919458" y="3720974"/>
            <a:ext cx="3691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QueryDataFetchers.</a:t>
            </a:r>
            <a:r>
              <a:rPr lang="de-DE" sz="1400" dirty="0" err="1">
                <a:solidFill>
                  <a:srgbClr val="EF7D1D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projectById</a:t>
            </a:r>
            <a:endParaRPr lang="de-DE" sz="1400" dirty="0">
              <a:solidFill>
                <a:srgbClr val="EF7D1D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(liefert Project-Instanz zurück)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 Light" panose="020B0409030403020204" pitchFamily="49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B159596-B039-6C4D-A18C-F1F3D7B250B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1418695" y="3982584"/>
            <a:ext cx="1500763" cy="26161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0388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endParaRPr lang="de-DE" sz="1400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5B96F-1BD9-C445-BAEA-CF16C8A18D0A}"/>
              </a:ext>
            </a:extLst>
          </p:cNvPr>
          <p:cNvSpPr/>
          <p:nvPr/>
        </p:nvSpPr>
        <p:spPr>
          <a:xfrm>
            <a:off x="2862061" y="4630710"/>
            <a:ext cx="424156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PropertyDataFetcher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bekommt Project-Instanz übergeben</a:t>
            </a: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ermittelt darauf per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Reflection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abgefragte Felder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B628EE-AB0A-1149-80BD-162863C87D3F}"/>
              </a:ext>
            </a:extLst>
          </p:cNvPr>
          <p:cNvSpPr/>
          <p:nvPr/>
        </p:nvSpPr>
        <p:spPr>
          <a:xfrm>
            <a:off x="2919458" y="3720974"/>
            <a:ext cx="3691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QueryDataFetchers.projectById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(liefert Project-Instanz zurück)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 Light" panose="020B0409030403020204" pitchFamily="49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B159596-B039-6C4D-A18C-F1F3D7B250B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1418695" y="3982584"/>
            <a:ext cx="1500763" cy="261610"/>
          </a:xfrm>
          <a:prstGeom prst="line">
            <a:avLst/>
          </a:prstGeom>
          <a:ln w="3175"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18E722EA-44F7-FA40-9BA8-4788786472E9}"/>
              </a:ext>
            </a:extLst>
          </p:cNvPr>
          <p:cNvCxnSpPr>
            <a:cxnSpLocks/>
          </p:cNvCxnSpPr>
          <p:nvPr/>
        </p:nvCxnSpPr>
        <p:spPr>
          <a:xfrm>
            <a:off x="1359008" y="4693750"/>
            <a:ext cx="1443367" cy="8225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12EA1B-F7A4-D441-8299-227A82A5D9D5}"/>
              </a:ext>
            </a:extLst>
          </p:cNvPr>
          <p:cNvCxnSpPr>
            <a:cxnSpLocks/>
          </p:cNvCxnSpPr>
          <p:nvPr/>
        </p:nvCxnSpPr>
        <p:spPr>
          <a:xfrm flipV="1">
            <a:off x="1558456" y="4776007"/>
            <a:ext cx="1243919" cy="1009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0BE3A616-7B54-ED4D-8B2D-24B986B14DCC}"/>
              </a:ext>
            </a:extLst>
          </p:cNvPr>
          <p:cNvCxnSpPr>
            <a:cxnSpLocks/>
          </p:cNvCxnSpPr>
          <p:nvPr/>
        </p:nvCxnSpPr>
        <p:spPr>
          <a:xfrm flipV="1">
            <a:off x="1860605" y="4794675"/>
            <a:ext cx="941770" cy="30449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8191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5B96F-1BD9-C445-BAEA-CF16C8A18D0A}"/>
              </a:ext>
            </a:extLst>
          </p:cNvPr>
          <p:cNvSpPr/>
          <p:nvPr/>
        </p:nvSpPr>
        <p:spPr>
          <a:xfrm>
            <a:off x="2862061" y="4630710"/>
            <a:ext cx="460421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PropertyDataFetcher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bekommt Project-Instanz übergeben</a:t>
            </a: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ermittelt per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Reflection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darauf abgefragte Felder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B628EE-AB0A-1149-80BD-162863C87D3F}"/>
              </a:ext>
            </a:extLst>
          </p:cNvPr>
          <p:cNvSpPr/>
          <p:nvPr/>
        </p:nvSpPr>
        <p:spPr>
          <a:xfrm>
            <a:off x="2919458" y="3720974"/>
            <a:ext cx="3691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QueryDataFetchers.projectById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(liefert Project-Instanz zurück)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 Light" panose="020B0409030403020204" pitchFamily="49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B159596-B039-6C4D-A18C-F1F3D7B250B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1418695" y="3982584"/>
            <a:ext cx="1500763" cy="26161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18E722EA-44F7-FA40-9BA8-4788786472E9}"/>
              </a:ext>
            </a:extLst>
          </p:cNvPr>
          <p:cNvCxnSpPr>
            <a:cxnSpLocks/>
          </p:cNvCxnSpPr>
          <p:nvPr/>
        </p:nvCxnSpPr>
        <p:spPr>
          <a:xfrm>
            <a:off x="1359008" y="4693750"/>
            <a:ext cx="1443367" cy="8225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12EA1B-F7A4-D441-8299-227A82A5D9D5}"/>
              </a:ext>
            </a:extLst>
          </p:cNvPr>
          <p:cNvCxnSpPr>
            <a:cxnSpLocks/>
          </p:cNvCxnSpPr>
          <p:nvPr/>
        </p:nvCxnSpPr>
        <p:spPr>
          <a:xfrm flipV="1">
            <a:off x="1558456" y="4776007"/>
            <a:ext cx="1243919" cy="1009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Category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7E5DF47-F7B4-BF43-AE80-CF7694F37998}"/>
              </a:ext>
            </a:extLst>
          </p:cNvPr>
          <p:cNvSpPr/>
          <p:nvPr/>
        </p:nvSpPr>
        <p:spPr>
          <a:xfrm>
            <a:off x="2862061" y="5630984"/>
            <a:ext cx="413318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PropertyDataFetcher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bekommt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-Instanz übergeben</a:t>
            </a: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ermittelt per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Reflection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darauf abgefragte Felder</a:t>
            </a:r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0BE3A616-7B54-ED4D-8B2D-24B986B14DCC}"/>
              </a:ext>
            </a:extLst>
          </p:cNvPr>
          <p:cNvCxnSpPr>
            <a:cxnSpLocks/>
          </p:cNvCxnSpPr>
          <p:nvPr/>
        </p:nvCxnSpPr>
        <p:spPr>
          <a:xfrm flipV="1">
            <a:off x="1860605" y="4794675"/>
            <a:ext cx="941770" cy="30449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BF3077BB-F15D-9046-8DD0-867783129A45}"/>
              </a:ext>
            </a:extLst>
          </p:cNvPr>
          <p:cNvCxnSpPr>
            <a:cxnSpLocks/>
          </p:cNvCxnSpPr>
          <p:nvPr/>
        </p:nvCxnSpPr>
        <p:spPr>
          <a:xfrm>
            <a:off x="2051993" y="5326487"/>
            <a:ext cx="810069" cy="4421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1417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7E5DF47-F7B4-BF43-AE80-CF7694F37998}"/>
              </a:ext>
            </a:extLst>
          </p:cNvPr>
          <p:cNvSpPr/>
          <p:nvPr/>
        </p:nvSpPr>
        <p:spPr>
          <a:xfrm>
            <a:off x="3333087" y="5396121"/>
            <a:ext cx="30537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PropertyDataFetcher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greift hier nicht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BF3077BB-F15D-9046-8DD0-867783129A45}"/>
              </a:ext>
            </a:extLst>
          </p:cNvPr>
          <p:cNvCxnSpPr>
            <a:cxnSpLocks/>
          </p:cNvCxnSpPr>
          <p:nvPr/>
        </p:nvCxnSpPr>
        <p:spPr>
          <a:xfrm flipV="1">
            <a:off x="1669774" y="4929809"/>
            <a:ext cx="5486400" cy="62020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741753F0-72A2-8842-B042-13A216389A28}"/>
              </a:ext>
            </a:extLst>
          </p:cNvPr>
          <p:cNvSpPr txBox="1"/>
          <p:nvPr/>
        </p:nvSpPr>
        <p:spPr>
          <a:xfrm>
            <a:off x="203199" y="1026060"/>
            <a:ext cx="9386073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eigene Typen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hilft nicht immer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owner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 ist nicht am Project POJO definiert, nur dessen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(User kommt aus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Mircoservice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564931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eigene Typen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eigene Typen bzw. deren Felder können ebenfalls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definiert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Funktionieren wie gesehen, nur dass Parent-Objekt ("Source") übergeben wird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0A244D4-A33F-5A4E-8EE8-DF589AF25892}"/>
              </a:ext>
            </a:extLst>
          </p:cNvPr>
          <p:cNvSpPr/>
          <p:nvPr/>
        </p:nvSpPr>
        <p:spPr>
          <a:xfrm>
            <a:off x="443864" y="4083509"/>
            <a:ext cx="471702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B834941-5174-BD43-8CCA-5A32424EAB79}"/>
              </a:ext>
            </a:extLst>
          </p:cNvPr>
          <p:cNvSpPr/>
          <p:nvPr/>
        </p:nvSpPr>
        <p:spPr>
          <a:xfrm>
            <a:off x="3576188" y="4083509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env.getSource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userService.getUser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37147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197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JavaScript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Populär in JS, aber auch außerhalb</a:t>
            </a:r>
          </a:p>
        </p:txBody>
      </p:sp>
    </p:spTree>
    <p:extLst>
      <p:ext uri="{BB962C8B-B14F-4D97-AF65-F5344CB8AC3E}">
        <p14:creationId xmlns:p14="http://schemas.microsoft.com/office/powerpoint/2010/main" val="24887993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analog zu allen anderen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dürfen aber Daten verändern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319882" y="1992053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title: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319882" y="4134793"/>
            <a:ext cx="811222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title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("title");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taskService.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title,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199" y="2012346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168282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E9434C6-564E-9442-9076-25FC2A3E839B}"/>
              </a:ext>
            </a:extLst>
          </p:cNvPr>
          <p:cNvSpPr/>
          <p:nvPr/>
        </p:nvSpPr>
        <p:spPr>
          <a:xfrm>
            <a:off x="2319882" y="3059668"/>
            <a:ext cx="61244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ID!,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683918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Müssen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Publisher zurückliefern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Lesen über HTTP üblicherweise über </a:t>
            </a:r>
            <a:r>
              <a:rPr lang="de-DE" sz="240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Publisher&lt;Task&gt;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getTaskPublisher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Publisher: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nh.graphql.tasks.domain.TaskPublisher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onNewTask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5879073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D121497-FCA6-9943-92B9-BDC357862D68}"/>
              </a:ext>
            </a:extLst>
          </p:cNvPr>
          <p:cNvSpPr/>
          <p:nvPr/>
        </p:nvSpPr>
        <p:spPr>
          <a:xfrm>
            <a:off x="203200" y="4864557"/>
            <a:ext cx="24827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5511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BDE17E2-D3F4-C141-94CE-3D52EE8AC768}"/>
              </a:ext>
            </a:extLst>
          </p:cNvPr>
          <p:cNvSpPr/>
          <p:nvPr/>
        </p:nvSpPr>
        <p:spPr>
          <a:xfrm>
            <a:off x="203200" y="4092774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D121497-FCA6-9943-92B9-BDC357862D68}"/>
              </a:ext>
            </a:extLst>
          </p:cNvPr>
          <p:cNvSpPr/>
          <p:nvPr/>
        </p:nvSpPr>
        <p:spPr>
          <a:xfrm>
            <a:off x="203200" y="4864557"/>
            <a:ext cx="24827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593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C09E344-6F38-B548-A0E1-08FDE4B0DEBA}"/>
              </a:ext>
            </a:extLst>
          </p:cNvPr>
          <p:cNvSpPr/>
          <p:nvPr/>
        </p:nvSpPr>
        <p:spPr>
          <a:xfrm>
            <a:off x="203200" y="4092774"/>
            <a:ext cx="2646226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6619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("ping",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projectFetchers.owner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CE38253-4FE4-DE4C-BB99-461916307601}"/>
              </a:ext>
            </a:extLst>
          </p:cNvPr>
          <p:cNvSpPr/>
          <p:nvPr/>
        </p:nvSpPr>
        <p:spPr>
          <a:xfrm>
            <a:off x="203200" y="4092774"/>
            <a:ext cx="264622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4081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("ping",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("Project").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projectFetchers.owner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Mutation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mutationFetchers.addTask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CE38253-4FE4-DE4C-BB99-461916307601}"/>
              </a:ext>
            </a:extLst>
          </p:cNvPr>
          <p:cNvSpPr/>
          <p:nvPr/>
        </p:nvSpPr>
        <p:spPr>
          <a:xfrm>
            <a:off x="203200" y="4092774"/>
            <a:ext cx="290576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:...): Task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4934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Ausführbares Schema erzeugen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Statisches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Wirings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werden verknüpft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Einstiegspunkt zum Ausführen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750741" y="2653239"/>
            <a:ext cx="9753946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Schritt 1: Schema-Beschreibung aus Datei einlesen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File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schemaFile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File("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tasks.graphqls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Schritt 2+3: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&amp;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(wie zuvor gesehen)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schemaGenerator.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makeExecutableSchema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SchemaParser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().parse(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schemaFile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),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runtimeWiring</a:t>
            </a:r>
            <a:endParaRPr lang="de-DE" sz="1400" b="1" dirty="0">
              <a:solidFill>
                <a:srgbClr val="36544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10471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2283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per API ausführen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wird in verschachtelter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zurückgeliefert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nh.graphql.projectmgmt.graphql.config.GraphQLApiConfiguration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nh.graphql.projectmgmt.QueryExecutionTest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37168" y="3545534"/>
            <a:ext cx="975394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GraphQL.newGraphQL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ExecutionInput.newExecutionInput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title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title } } }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ProjectMgmtGraphQLContext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result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graphQL.execute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executionInput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).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toSpecification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947214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ausführen (per HTTP)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Voraussetzung: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ist erzeugt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1: </a:t>
            </a:r>
            <a:r>
              <a:rPr lang="de-DE" sz="2400" dirty="0">
                <a:hlinkClick r:id="rId2"/>
              </a:rPr>
              <a:t>https://github.com/graphql-java/graphql-java-spring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REST Controller für Spring (Boot)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Stammt 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Projektfamilie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zurzeit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2: </a:t>
            </a:r>
            <a:r>
              <a:rPr lang="de-DE" sz="2400" dirty="0">
                <a:hlinkClick r:id="rId3"/>
              </a:rPr>
              <a:t>https://github.com/graphql-java-kickstart/graphql-java-servlet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Servlet  (für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bzw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Servlet Container)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als Starter für Spring Boot verfügbar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7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798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(nur) Lösung für Over- oder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Under-fetching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Häufig genanntes technisches Argument für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M.E. aber nicht das wichtigste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Flexible, fachliche Abfragen möglich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Gute Möglichkeit, Domainmodel abzubilden und zur Verfügung zu stellen</a:t>
            </a:r>
          </a:p>
        </p:txBody>
      </p:sp>
    </p:spTree>
    <p:extLst>
      <p:ext uri="{BB962C8B-B14F-4D97-AF65-F5344CB8AC3E}">
        <p14:creationId xmlns:p14="http://schemas.microsoft.com/office/powerpoint/2010/main" val="40443727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servlet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Deployment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Server-spezifisch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 aus unserer Anwendung (Spring-basiert)</a:t>
            </a:r>
          </a:p>
          <a:p>
            <a:pPr lvl="1"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1BBDAEF3-53E2-2641-A875-CF5AAA4F1C38}"/>
              </a:ext>
            </a:extLst>
          </p:cNvPr>
          <p:cNvSpPr/>
          <p:nvPr/>
        </p:nvSpPr>
        <p:spPr>
          <a:xfrm>
            <a:off x="812801" y="2729409"/>
            <a:ext cx="759153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javax.servlet.annotation.WebServlet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graphql.schema.GraphQLSchema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graphql.servlet.GraphQLHttpServlet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graphql.servlet.config.GraphQLConfiguration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WebServlet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urlPatterns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 "/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},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loadOnStartup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1)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GraphQLHttpServlet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@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Autowired</a:t>
            </a:r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GraphQLSchema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protected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GraphQLConfiguration</a:t>
            </a:r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getConfiguration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GraphQLConfiguration</a:t>
            </a:r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endParaRPr lang="de-DE" sz="11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8237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316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Schema in der Beispiel-Anwendung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Schema wird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GraphQLApiConfiguration.java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Dort etwas anders, als vorhin gezeigt, weil mit Spring Hilfsmitteln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Konzept ist aber identisch, es wird ein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wird über das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 Verfügung gestellt</a:t>
            </a:r>
          </a:p>
        </p:txBody>
      </p:sp>
    </p:spTree>
    <p:extLst>
      <p:ext uri="{BB962C8B-B14F-4D97-AF65-F5344CB8AC3E}">
        <p14:creationId xmlns:p14="http://schemas.microsoft.com/office/powerpoint/2010/main" val="22675793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5757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fehlende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unsere Anwendung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Am </a:t>
            </a:r>
            <a:r>
              <a:rPr lang="de-DE" b="1" dirty="0">
                <a:solidFill>
                  <a:srgbClr val="B58900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Felder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</a:t>
            </a:r>
            <a:endParaRPr lang="de-DE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Am </a:t>
            </a:r>
            <a:r>
              <a:rPr lang="de-DE" b="1" dirty="0">
                <a:solidFill>
                  <a:srgbClr val="B58900"/>
                </a:solidFill>
                <a:latin typeface="Source Sans Pro Semibold" panose="020B0503030403020204" pitchFamily="34" charset="77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Felder </a:t>
            </a:r>
            <a:r>
              <a:rPr lang="de-DE" b="1">
                <a:solidFill>
                  <a:srgbClr val="9E60B8"/>
                </a:solidFill>
                <a:latin typeface="Source Sans Pro Semibold" panose="020B0503030403020204" pitchFamily="34" charset="77"/>
              </a:rPr>
              <a:t>owner</a:t>
            </a:r>
            <a:r>
              <a:rPr lang="de-DE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und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task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Änderungen müssen vorgenommen werden in: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nh.graphql.projectmgmt.graphql.fetcher.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QueryDataFetchers</a:t>
            </a:r>
            <a:endParaRPr lang="de-DE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nh.graphql.projectmgmt.graphql.fetcher.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ProjectDataFetchers</a:t>
            </a:r>
            <a:endParaRPr lang="de-DE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GraphQLApiConfiguration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.setupWiring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dort sind entsprechende TODOs eingetragen.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(Falls Du mit Übung 1 nicht fertig geworden bist, kannst Du die fertige Schema-Datei aus 01_schema_fertig in deinen Workspace kopieren nach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src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main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resources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Wenn die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implementiert sind, kannst Du über den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ausführen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Funktionierende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zum Testen auf der nächsten Slide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Unit-Tests in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ProjectMgmtApplicationTests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sollten funktionieren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Hinweis:  manchmal funktioniert automatisches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Reload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nicht richtig (dubiose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-Fehler zur Laufzeit), dann Server manuell neu starten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2: </a:t>
            </a:r>
            <a:r>
              <a:rPr lang="de-DE" dirty="0" err="1">
                <a:solidFill>
                  <a:srgbClr val="D4EBE9"/>
                </a:solidFill>
              </a:rPr>
              <a:t>DataFetcher</a:t>
            </a:r>
            <a:r>
              <a:rPr lang="de-DE" dirty="0">
                <a:solidFill>
                  <a:srgbClr val="D4EBE9"/>
                </a:solidFill>
              </a:rPr>
              <a:t>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421850667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464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fehlende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unsere Anwendung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Nach dem Implementieren sollten folgende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funktionieren: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Außerdem 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JUnit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-Tests in der Klasse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ProjectMgmtApplicationTests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2: </a:t>
            </a:r>
            <a:r>
              <a:rPr lang="de-DE" dirty="0" err="1">
                <a:solidFill>
                  <a:srgbClr val="D4EBE9"/>
                </a:solidFill>
              </a:rPr>
              <a:t>Resolver</a:t>
            </a:r>
            <a:r>
              <a:rPr lang="de-DE" dirty="0">
                <a:solidFill>
                  <a:srgbClr val="D4EBE9"/>
                </a:solidFill>
              </a:rPr>
              <a:t> implementieren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BAE233B-ECBA-1C41-B4C4-20F0AFE95AF6}"/>
              </a:ext>
            </a:extLst>
          </p:cNvPr>
          <p:cNvSpPr/>
          <p:nvPr/>
        </p:nvSpPr>
        <p:spPr>
          <a:xfrm>
            <a:off x="203200" y="2147666"/>
            <a:ext cx="39708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C9FF904-8D85-DF40-8BB2-67FA272E4C28}"/>
              </a:ext>
            </a:extLst>
          </p:cNvPr>
          <p:cNvSpPr/>
          <p:nvPr/>
        </p:nvSpPr>
        <p:spPr>
          <a:xfrm>
            <a:off x="4885268" y="2144971"/>
            <a:ext cx="33358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"1")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"2002")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327705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</p:spTree>
    <p:extLst>
      <p:ext uri="{BB962C8B-B14F-4D97-AF65-F5344CB8AC3E}">
        <p14:creationId xmlns:p14="http://schemas.microsoft.com/office/powerpoint/2010/main" val="41779053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Ein Beispiel...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projectRepository.getAll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410905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415905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Was passiert beim Ausführen dieses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Queries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141275641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Ein Beispiel...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projectRepository.getAll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410905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1+n-Problem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😱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692054D-8EDC-3049-8F19-C908CAF6D921}"/>
              </a:ext>
            </a:extLst>
          </p:cNvPr>
          <p:cNvSpPr/>
          <p:nvPr/>
        </p:nvSpPr>
        <p:spPr>
          <a:xfrm>
            <a:off x="203198" y="1979597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>
                <a:solidFill>
                  <a:srgbClr val="EB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EIN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Datenbankzugriff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(liefert </a:t>
            </a:r>
            <a:r>
              <a:rPr lang="de-DE" sz="1600" i="1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n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Projekte)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D40B760-AC8A-5A40-A84C-4283C932804F}"/>
              </a:ext>
            </a:extLst>
          </p:cNvPr>
          <p:cNvCxnSpPr>
            <a:cxnSpLocks/>
          </p:cNvCxnSpPr>
          <p:nvPr/>
        </p:nvCxnSpPr>
        <p:spPr>
          <a:xfrm>
            <a:off x="2514601" y="2165808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1E540B27-4E31-3743-ADDA-F4355E0CF6E3}"/>
              </a:ext>
            </a:extLst>
          </p:cNvPr>
          <p:cNvSpPr/>
          <p:nvPr/>
        </p:nvSpPr>
        <p:spPr>
          <a:xfrm>
            <a:off x="203198" y="2904890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EB544F"/>
                </a:solidFill>
                <a:latin typeface="Source Sans Pro Semibold" charset="0"/>
              </a:rPr>
              <a:t>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REST-Aufrufe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(1x je Projekt)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994801B-CFB7-EC4E-897D-BC3B2DD3746B}"/>
              </a:ext>
            </a:extLst>
          </p:cNvPr>
          <p:cNvCxnSpPr>
            <a:cxnSpLocks/>
          </p:cNvCxnSpPr>
          <p:nvPr/>
        </p:nvCxnSpPr>
        <p:spPr>
          <a:xfrm>
            <a:off x="2514601" y="3091101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7509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1: Asynchroner Data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5CD49E8-174E-EC4F-A6DE-F1B9A0FAC934}"/>
              </a:ext>
            </a:extLst>
          </p:cNvPr>
          <p:cNvSpPr txBox="1"/>
          <p:nvPr/>
        </p:nvSpPr>
        <p:spPr>
          <a:xfrm>
            <a:off x="203200" y="1583232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CompleteableFuture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-Objekte zurückgeben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dafür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Convience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dann parallel ausgeführt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76EE459-563C-FC4D-97EB-873CE9386288}"/>
              </a:ext>
            </a:extLst>
          </p:cNvPr>
          <p:cNvSpPr/>
          <p:nvPr/>
        </p:nvSpPr>
        <p:spPr>
          <a:xfrm>
            <a:off x="2417505" y="4804529"/>
            <a:ext cx="4790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Beispiel: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estimation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 (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ProjectDataFetcher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128545908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1: Asynchroner Data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&lt;List&lt;Project&gt;&gt;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projectRepository.getAll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graphql.schema.AsyncDataFetcher.async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));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692054D-8EDC-3049-8F19-C908CAF6D921}"/>
              </a:ext>
            </a:extLst>
          </p:cNvPr>
          <p:cNvSpPr/>
          <p:nvPr/>
        </p:nvSpPr>
        <p:spPr>
          <a:xfrm>
            <a:off x="203198" y="1979597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>
                <a:solidFill>
                  <a:srgbClr val="EB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EIN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Datenbankzugriff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(liefert </a:t>
            </a:r>
            <a:r>
              <a:rPr lang="de-DE" sz="1600" i="1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n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Projekte)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D40B760-AC8A-5A40-A84C-4283C932804F}"/>
              </a:ext>
            </a:extLst>
          </p:cNvPr>
          <p:cNvCxnSpPr>
            <a:cxnSpLocks/>
          </p:cNvCxnSpPr>
          <p:nvPr/>
        </p:nvCxnSpPr>
        <p:spPr>
          <a:xfrm>
            <a:off x="2514601" y="2165808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DEA18437-A489-5D40-8A44-17FF14D800C4}"/>
              </a:ext>
            </a:extLst>
          </p:cNvPr>
          <p:cNvSpPr/>
          <p:nvPr/>
        </p:nvSpPr>
        <p:spPr>
          <a:xfrm>
            <a:off x="203198" y="2904890"/>
            <a:ext cx="24426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EB544F"/>
                </a:solidFill>
                <a:latin typeface="Source Sans Pro Semibold" charset="0"/>
              </a:rPr>
              <a:t>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REST-Aufrufe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(1x je Projekt),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aber parallel! 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EB2A07F-6B15-C64B-80CA-24B23AEEF515}"/>
              </a:ext>
            </a:extLst>
          </p:cNvPr>
          <p:cNvCxnSpPr>
            <a:cxnSpLocks/>
          </p:cNvCxnSpPr>
          <p:nvPr/>
        </p:nvCxnSpPr>
        <p:spPr>
          <a:xfrm>
            <a:off x="2514601" y="3091101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55CD49E8-174E-EC4F-A6DE-F1B9A0FAC934}"/>
              </a:ext>
            </a:extLst>
          </p:cNvPr>
          <p:cNvSpPr txBox="1"/>
          <p:nvPr/>
        </p:nvSpPr>
        <p:spPr>
          <a:xfrm>
            <a:off x="203200" y="4692192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Löst nicht das 1+n-Problem, aber kann Performance-Vorteil bedeuten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80850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Query...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2736502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278649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Was passiert beim Ausführen dieses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Queries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8F9FA3-23C1-4642-840B-E3B5B822BF75}"/>
              </a:ext>
            </a:extLst>
          </p:cNvPr>
          <p:cNvSpPr/>
          <p:nvPr/>
        </p:nvSpPr>
        <p:spPr>
          <a:xfrm>
            <a:off x="203199" y="436801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9004418-D579-824C-B364-68019D14BE0B}"/>
              </a:ext>
            </a:extLst>
          </p:cNvPr>
          <p:cNvSpPr/>
          <p:nvPr/>
        </p:nvSpPr>
        <p:spPr>
          <a:xfrm>
            <a:off x="3429000" y="4365535"/>
            <a:ext cx="590319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"U1",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"Nils Hartmann"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"U2",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"Susi Mueller"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"U3",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"Klaus Schneider"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"U1",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"Nils Hartmann" } }, 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"U4",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"Sue Taylor"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"U1",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"Nils Hartmann" }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]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52155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6947</Words>
  <Application>Microsoft Macintosh PowerPoint</Application>
  <PresentationFormat>A4-Papier (210 x 297 mm)</PresentationFormat>
  <Paragraphs>1789</Paragraphs>
  <Slides>135</Slides>
  <Notes>49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135</vt:i4>
      </vt:variant>
    </vt:vector>
  </HeadingPairs>
  <TitlesOfParts>
    <vt:vector size="148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Herbstcampus Nürnberg | 3. September 2019 | @nilshartmann</vt:lpstr>
      <vt:lpstr>https://nilshartmann.net</vt:lpstr>
      <vt:lpstr>Agenda</vt:lpstr>
      <vt:lpstr>Teil 1</vt:lpstr>
      <vt:lpstr>PowerPoint-Präsentation</vt:lpstr>
      <vt:lpstr>GraphQL</vt:lpstr>
      <vt:lpstr>GraphQL</vt:lpstr>
      <vt:lpstr>GraphQL</vt:lpstr>
      <vt:lpstr>GraphQL</vt:lpstr>
      <vt:lpstr>GraphQL</vt:lpstr>
      <vt:lpstr>GitHub</vt:lpstr>
      <vt:lpstr>New York Times</vt:lpstr>
      <vt:lpstr>Facebook 5</vt:lpstr>
      <vt:lpstr>Next Gen GraphqL?</vt:lpstr>
      <vt:lpstr>http://localhost:5080</vt:lpstr>
      <vt:lpstr>http://localhost:5000</vt:lpstr>
      <vt:lpstr>Beispiel: Intellij IDEA</vt:lpstr>
      <vt:lpstr>Teil 1: Abfragen und Schema</vt:lpstr>
      <vt:lpstr>GraphQL Einsatzszenarien</vt:lpstr>
      <vt:lpstr>GraphQL Einsatzszenarien</vt:lpstr>
      <vt:lpstr>Einsatzszenarien</vt:lpstr>
      <vt:lpstr>GraphQL Einsatzszenarien</vt:lpstr>
      <vt:lpstr>Einsatzszenarien</vt:lpstr>
      <vt:lpstr>Daten Quellen</vt:lpstr>
      <vt:lpstr>PowerPoint-Präsentation</vt:lpstr>
      <vt:lpstr>query Language</vt:lpstr>
      <vt:lpstr>query Language</vt:lpstr>
      <vt:lpstr>query Language</vt:lpstr>
      <vt:lpstr>query Language: Operations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Übung: Queries ausführen</vt:lpstr>
      <vt:lpstr>PowerPoint-Präsentation</vt:lpstr>
      <vt:lpstr>Teil 2: Runtime-Umgebung (AKA: Eure Anwendung)</vt:lpstr>
      <vt:lpstr>GraphQL-java</vt:lpstr>
      <vt:lpstr>GraphQL Server mit Apollo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GraphQL für Java-Anwendungen</vt:lpstr>
      <vt:lpstr>GraphQL für Java-Anwendungen</vt:lpstr>
      <vt:lpstr>GraphQL für Java-Anwendungen</vt:lpstr>
      <vt:lpstr>Das Schema in graphql-java</vt:lpstr>
      <vt:lpstr>Übung 1: Schema Definieren</vt:lpstr>
      <vt:lpstr>Übung 1: Schema Definieren</vt:lpstr>
      <vt:lpstr>Übung 1: Schema Definieren</vt:lpstr>
      <vt:lpstr>Übung 1: Schema Definieren</vt:lpstr>
      <vt:lpstr>Übung 1: Schema Definieren</vt:lpstr>
      <vt:lpstr>Übung 1: Schema Definieren</vt:lpstr>
      <vt:lpstr>Schritt 2: Data Fetchers </vt:lpstr>
      <vt:lpstr>Data Fetchers </vt:lpstr>
      <vt:lpstr>Data Fetchers </vt:lpstr>
      <vt:lpstr>Data Fetchers 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Runtime Wiring</vt:lpstr>
      <vt:lpstr>Runtime Wiring</vt:lpstr>
      <vt:lpstr>Runtime Wiring</vt:lpstr>
      <vt:lpstr>Runtime Wiring</vt:lpstr>
      <vt:lpstr>Runtime Wiring</vt:lpstr>
      <vt:lpstr>GraphQL für Java-Anwendungen</vt:lpstr>
      <vt:lpstr>GraphQL für Java-Anwendungen</vt:lpstr>
      <vt:lpstr>GraphQL für Java-Anwendungen</vt:lpstr>
      <vt:lpstr>GraphQL für Java-Anwendungen</vt:lpstr>
      <vt:lpstr>GraphQL für Java-Anwendungen</vt:lpstr>
      <vt:lpstr>Übung 2: DataFetcher implementieren</vt:lpstr>
      <vt:lpstr>Übung 2: Resolver implementieren</vt:lpstr>
      <vt:lpstr>Laufzeitverhalten</vt:lpstr>
      <vt:lpstr>Laufzeitverhalten</vt:lpstr>
      <vt:lpstr>Laufzeitverhalten</vt:lpstr>
      <vt:lpstr>Laufzeitverhalten</vt:lpstr>
      <vt:lpstr>Laufzeitverhalten</vt:lpstr>
      <vt:lpstr>Laufzeitverhalten</vt:lpstr>
      <vt:lpstr>Laufzeitverhalten</vt:lpstr>
      <vt:lpstr>Laufzeitverhalten</vt:lpstr>
      <vt:lpstr>Laufzeitverhalten</vt:lpstr>
      <vt:lpstr>Laufzeitverhalten: DataLoader</vt:lpstr>
      <vt:lpstr>Laufzeitverhalten: DataLoader</vt:lpstr>
      <vt:lpstr>Laufzeitverhalten: DataLoader</vt:lpstr>
      <vt:lpstr>Laufzeitverhalten: DataLoader</vt:lpstr>
      <vt:lpstr>Laufzeitverhalten: DataLoader</vt:lpstr>
      <vt:lpstr>Laufzeitverhalten: DataLoader</vt:lpstr>
      <vt:lpstr>Laufzeitverhalten: DataLoader</vt:lpstr>
      <vt:lpstr>Laufzeitverhalten</vt:lpstr>
      <vt:lpstr>Laufzeitverhalten</vt:lpstr>
      <vt:lpstr>Laufzeitverhalten</vt:lpstr>
      <vt:lpstr>Laufzeitverhalten</vt:lpstr>
      <vt:lpstr>Laufzeitverhalten</vt:lpstr>
      <vt:lpstr>Laufzeitverhalten: Datenbankzugriffe</vt:lpstr>
      <vt:lpstr>Laufzeitverhalten: Datenbankzugriffe</vt:lpstr>
      <vt:lpstr>Laufzeitverhalten: Zusammenfassung</vt:lpstr>
      <vt:lpstr>Übung 3: DataFetching optimieren</vt:lpstr>
      <vt:lpstr>Übung 3: DataFetching optimieren</vt:lpstr>
      <vt:lpstr>Übung 3: DataFetching optimieren</vt:lpstr>
      <vt:lpstr>Laufzeitverhalten: Zusammenfassung</vt:lpstr>
      <vt:lpstr>GraphQL-java-tools</vt:lpstr>
      <vt:lpstr>graphql-java-tools</vt:lpstr>
      <vt:lpstr>graphql-java-tools</vt:lpstr>
      <vt:lpstr>graphql-java-tools</vt:lpstr>
      <vt:lpstr>graphql-java-tools</vt:lpstr>
      <vt:lpstr>graphql-java-tools für Spring Boot</vt:lpstr>
      <vt:lpstr>graphql-java-tools für Spring Boot</vt:lpstr>
      <vt:lpstr>Weitere Themen</vt:lpstr>
      <vt:lpstr>Schema Design</vt:lpstr>
      <vt:lpstr>Schema Design</vt:lpstr>
      <vt:lpstr>Schema Design</vt:lpstr>
      <vt:lpstr>Schema Design</vt:lpstr>
      <vt:lpstr>Schema Design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1043</cp:revision>
  <cp:lastPrinted>2019-09-03T13:49:24Z</cp:lastPrinted>
  <dcterms:created xsi:type="dcterms:W3CDTF">2016-03-28T15:59:53Z</dcterms:created>
  <dcterms:modified xsi:type="dcterms:W3CDTF">2019-09-03T13:49:35Z</dcterms:modified>
</cp:coreProperties>
</file>